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0"/>
  </p:notesMasterIdLst>
  <p:sldIdLst>
    <p:sldId id="257" r:id="rId2"/>
    <p:sldId id="273" r:id="rId3"/>
    <p:sldId id="271" r:id="rId4"/>
    <p:sldId id="282" r:id="rId5"/>
    <p:sldId id="276" r:id="rId6"/>
    <p:sldId id="287" r:id="rId7"/>
    <p:sldId id="278" r:id="rId8"/>
    <p:sldId id="274" r:id="rId9"/>
    <p:sldId id="288" r:id="rId10"/>
    <p:sldId id="279" r:id="rId11"/>
    <p:sldId id="258" r:id="rId12"/>
    <p:sldId id="272" r:id="rId13"/>
    <p:sldId id="285" r:id="rId14"/>
    <p:sldId id="275" r:id="rId15"/>
    <p:sldId id="280" r:id="rId16"/>
    <p:sldId id="259" r:id="rId17"/>
    <p:sldId id="283" r:id="rId18"/>
    <p:sldId id="269" r:id="rId19"/>
  </p:sldIdLst>
  <p:sldSz cx="12192000" cy="6858000"/>
  <p:notesSz cx="6858000" cy="9144000"/>
  <p:embeddedFontLst>
    <p:embeddedFont>
      <p:font typeface="Poppins ExtraBold" panose="020B0604020202020204" charset="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766"/>
    <a:srgbClr val="A7C13D"/>
    <a:srgbClr val="373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405"/>
  </p:normalViewPr>
  <p:slideViewPr>
    <p:cSldViewPr snapToGrid="0" showGuides="1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0B2DF-12CE-4762-9BEA-7AB46C2FF1BA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BC43C-E884-4FA8-AC14-930729835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85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BC43C-E884-4FA8-AC14-93072983514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1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ca brez sli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68CB4-A81F-944A-E01F-CE87E0D159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9517" y="1850151"/>
            <a:ext cx="7438508" cy="1200959"/>
          </a:xfrm>
        </p:spPr>
        <p:txBody>
          <a:bodyPr anchor="t" anchorCtr="0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PREZENTACIJE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AAA47C-99AE-BB5E-0F13-D2494CC9F5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9517" y="3051110"/>
            <a:ext cx="6089781" cy="998376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941476498"/>
      </p:ext>
    </p:extLst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051D-088F-A472-48BB-55250CB3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342CD9-3455-98AF-2D6E-AAACDE57E9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47EF9-681D-2872-FCC1-E8DA1266A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62248088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18211-CF63-484A-56A3-267D16906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D34C5-9274-B5CF-1FC9-8A53A6C41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505D4F-2ED8-9BF5-A712-C34E798145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2FB97C-69BC-04B4-52CC-338FAEB782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9A18BE-FC03-8C3F-2A0D-9D31D6A2A0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91248125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6FEBE-FC6A-B38E-8374-562869F17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65262541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D5BFF-47C6-AD0A-17D8-7447DE22A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D6004-E317-4F1F-B0A8-A2992FEB2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E80A5-F3BC-20E8-0EFA-C653281EA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61889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5DD9D-9AA8-0C33-1E84-F2A4B74C2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CBA663-A695-8EB5-CA23-1630AD48E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322217-CCD2-FD78-B43E-9063B6637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435714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6634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62374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ca s slik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68CB4-A81F-944A-E01F-CE87E0D159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0" y="1850151"/>
            <a:ext cx="5653088" cy="1200959"/>
          </a:xfrm>
        </p:spPr>
        <p:txBody>
          <a:bodyPr anchor="t" anchorCtr="0">
            <a:no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PREZENTACIJE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AAA47C-99AE-BB5E-0F13-D2494CC9F5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0" y="3051110"/>
            <a:ext cx="5003549" cy="998376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</a:t>
            </a:r>
            <a:endParaRPr lang="en-SI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9A2A06-B02C-CAA1-645F-AD9E14F38C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14950" cy="6858000"/>
          </a:xfrm>
        </p:spPr>
        <p:txBody>
          <a:bodyPr/>
          <a:lstStyle/>
          <a:p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766685213"/>
      </p:ext>
    </p:extLst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snica s kvadratno slik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8E130BF-2F51-1B02-7308-E92F05D9C6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9" y="1115496"/>
            <a:ext cx="5567754" cy="1160979"/>
          </a:xfrm>
        </p:spPr>
        <p:txBody>
          <a:bodyPr anchor="t" anchorCtr="0">
            <a:no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NA TEJ DRSNICI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4F67B32-C629-5B51-5F78-9087206B7C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8609" y="2194289"/>
            <a:ext cx="5567754" cy="3971562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39F410B-CB28-788B-0813-E8BD63BC3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0213" y="1196975"/>
            <a:ext cx="4968875" cy="4968875"/>
          </a:xfrm>
        </p:spPr>
        <p:txBody>
          <a:bodyPr/>
          <a:lstStyle/>
          <a:p>
            <a:endParaRPr lang="en-SI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E1F8707-2B79-0AD5-A516-B811AA5E7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80213" y="6165850"/>
            <a:ext cx="4968875" cy="28892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SI" dirty="0"/>
              <a:t>Slika 1: Lorem ipsum dorum amet. Foto: Ime Priimek, Kranjska Gora</a:t>
            </a:r>
          </a:p>
        </p:txBody>
      </p:sp>
    </p:spTree>
    <p:extLst>
      <p:ext uri="{BB962C8B-B14F-4D97-AF65-F5344CB8AC3E}">
        <p14:creationId xmlns:p14="http://schemas.microsoft.com/office/powerpoint/2010/main" val="124863022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snica z okroglo slik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8E130BF-2F51-1B02-7308-E92F05D9C6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9" y="1115496"/>
            <a:ext cx="5567754" cy="1160979"/>
          </a:xfrm>
        </p:spPr>
        <p:txBody>
          <a:bodyPr anchor="t" anchorCtr="0">
            <a:no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NA TEJ DRSNICI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4F67B32-C629-5B51-5F78-9087206B7C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8609" y="2194289"/>
            <a:ext cx="5567754" cy="3971562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r>
              <a:rPr lang="en-GB" dirty="0"/>
              <a:t>.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cons </a:t>
            </a:r>
            <a:r>
              <a:rPr lang="en-GB" dirty="0" err="1"/>
              <a:t>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aliquip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E1F8707-2B79-0AD5-A516-B811AA5E7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80213" y="6165850"/>
            <a:ext cx="4968875" cy="28892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SI" dirty="0"/>
              <a:t>Slika 1: Lorem ipsum dorum amet. Foto: Ime Priimek, Kranjska Gora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9569227-D100-3767-102E-EE65A34B56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80213" y="1196975"/>
            <a:ext cx="4968875" cy="4968875"/>
          </a:xfrm>
          <a:prstGeom prst="ellipse">
            <a:avLst/>
          </a:prstGeom>
          <a:effectLst>
            <a:softEdge rad="0"/>
          </a:effectLst>
        </p:spPr>
        <p:txBody>
          <a:bodyPr/>
          <a:lstStyle/>
          <a:p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3961200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snica s 3 stolp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1BE1C1-8AA6-5CBD-345F-4C051FDD51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9" y="1115496"/>
            <a:ext cx="5567754" cy="1160979"/>
          </a:xfrm>
        </p:spPr>
        <p:txBody>
          <a:bodyPr anchor="t" anchorCtr="0">
            <a:no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NA TEJ DRSNICI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F65BB5E-C3AB-382D-43DF-3BDF022BEBC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8609" y="2552236"/>
            <a:ext cx="3515116" cy="3613613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CBDEF59-2741-DC15-727B-79942D1BB9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1476" y="2552236"/>
            <a:ext cx="3349625" cy="3576915"/>
          </a:xfrm>
        </p:spPr>
        <p:txBody>
          <a:bodyPr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</a:p>
          <a:p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</a:p>
          <a:p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pPr lvl="0"/>
            <a:endParaRPr lang="en-SI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2EB345A-31BB-7654-2E5F-F4919705C1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9000" y="2222500"/>
            <a:ext cx="3514725" cy="414338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B4CCCF4B-DF8A-C712-2A42-705F53F1489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0022" y="2553210"/>
            <a:ext cx="3349625" cy="361264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endParaRPr lang="en-GB" dirty="0"/>
          </a:p>
          <a:p>
            <a:pPr lvl="0"/>
            <a:endParaRPr lang="en-SI" dirty="0"/>
          </a:p>
        </p:txBody>
      </p:sp>
      <p:sp>
        <p:nvSpPr>
          <p:cNvPr id="34" name="Text Placeholder 31">
            <a:extLst>
              <a:ext uri="{FF2B5EF4-FFF2-40B4-BE49-F238E27FC236}">
                <a16:creationId xmlns:a16="http://schemas.microsoft.com/office/drawing/2014/main" id="{54812D65-F44D-3846-204A-19339913C6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09974" y="2222500"/>
            <a:ext cx="3514725" cy="414338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  <p:sp>
        <p:nvSpPr>
          <p:cNvPr id="35" name="Text Placeholder 31">
            <a:extLst>
              <a:ext uri="{FF2B5EF4-FFF2-40B4-BE49-F238E27FC236}">
                <a16:creationId xmlns:a16="http://schemas.microsoft.com/office/drawing/2014/main" id="{15750B63-61C3-CE41-15C0-F54A494035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0414" y="2204394"/>
            <a:ext cx="3514725" cy="414338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699624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snica s 3 stolpci in slikam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1BE1C1-8AA6-5CBD-345F-4C051FDD51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9" y="1115496"/>
            <a:ext cx="5567754" cy="1160979"/>
          </a:xfrm>
        </p:spPr>
        <p:txBody>
          <a:bodyPr anchor="t" anchorCtr="0">
            <a:no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NASLOV </a:t>
            </a:r>
            <a:br>
              <a:rPr lang="en-SI" dirty="0"/>
            </a:br>
            <a:r>
              <a:rPr lang="en-SI" dirty="0"/>
              <a:t>NA TEJ DRSNICI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F65BB5E-C3AB-382D-43DF-3BDF022BEBC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8609" y="4748239"/>
            <a:ext cx="3515116" cy="1590060"/>
          </a:xfrm>
        </p:spPr>
        <p:txBody>
          <a:bodyPr tIns="0">
            <a:normAutofit/>
          </a:bodyPr>
          <a:lstStyle>
            <a:lvl1pPr marL="0" indent="0" algn="l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55EBEFDD-99DE-EFB2-39F2-09507B7D35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8609" y="4071370"/>
            <a:ext cx="3515116" cy="288925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SI" dirty="0"/>
              <a:t>Slika 1: Lorem ipsum dorum amet. Foto: Ime Priimek, Kranjska Gora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43AE229D-9246-C0F4-FA7A-2AA517B0DA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1476" y="4084938"/>
            <a:ext cx="3421062" cy="288925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SI" dirty="0"/>
              <a:t>Slika 2: Lorem ipsum dorum amet. Foto: Ime Priimek, Kranjska Gora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3949C1EE-84A0-7AE9-34F7-8F84236F19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40021" y="4080525"/>
            <a:ext cx="3524169" cy="288925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8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SI" dirty="0"/>
              <a:t>Slika 3: Lorem ipsum dorum amet. Foto: Ime Priimek, Kranjska Gora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B63C441-6C97-35B2-2D37-0D6B123711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2663" y="2295825"/>
            <a:ext cx="3082343" cy="1810513"/>
          </a:xfrm>
        </p:spPr>
        <p:txBody>
          <a:bodyPr/>
          <a:lstStyle/>
          <a:p>
            <a:endParaRPr lang="en-SI" dirty="0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C880AD68-F5DC-F054-6386-0158C7A8430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5532" y="2301002"/>
            <a:ext cx="3082344" cy="1810513"/>
          </a:xfrm>
        </p:spPr>
        <p:txBody>
          <a:bodyPr/>
          <a:lstStyle/>
          <a:p>
            <a:endParaRPr lang="en-SI" dirty="0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532E8456-CCF3-AE05-24DD-5644B51C2D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34077" y="2296590"/>
            <a:ext cx="3082343" cy="1810513"/>
          </a:xfrm>
        </p:spPr>
        <p:txBody>
          <a:bodyPr/>
          <a:lstStyle/>
          <a:p>
            <a:endParaRPr lang="en-SI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CBDEF59-2741-DC15-727B-79942D1BB9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1476" y="4748556"/>
            <a:ext cx="3349625" cy="1589087"/>
          </a:xfrm>
        </p:spPr>
        <p:txBody>
          <a:bodyPr tIns="0">
            <a:norm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pPr lvl="0"/>
            <a:endParaRPr lang="en-SI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2EB345A-31BB-7654-2E5F-F4919705C1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9000" y="4439964"/>
            <a:ext cx="3514725" cy="308275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B4CCCF4B-DF8A-C712-2A42-705F53F1489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0022" y="4748556"/>
            <a:ext cx="3349625" cy="1589087"/>
          </a:xfrm>
        </p:spPr>
        <p:txBody>
          <a:bodyPr tIns="0">
            <a:norm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.</a:t>
            </a:r>
          </a:p>
          <a:p>
            <a:pPr lvl="0"/>
            <a:endParaRPr lang="en-SI" dirty="0"/>
          </a:p>
        </p:txBody>
      </p:sp>
      <p:sp>
        <p:nvSpPr>
          <p:cNvPr id="34" name="Text Placeholder 31">
            <a:extLst>
              <a:ext uri="{FF2B5EF4-FFF2-40B4-BE49-F238E27FC236}">
                <a16:creationId xmlns:a16="http://schemas.microsoft.com/office/drawing/2014/main" id="{54812D65-F44D-3846-204A-19339913C6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09974" y="4439964"/>
            <a:ext cx="3514725" cy="308275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  <p:sp>
        <p:nvSpPr>
          <p:cNvPr id="35" name="Text Placeholder 31">
            <a:extLst>
              <a:ext uri="{FF2B5EF4-FFF2-40B4-BE49-F238E27FC236}">
                <a16:creationId xmlns:a16="http://schemas.microsoft.com/office/drawing/2014/main" id="{15750B63-61C3-CE41-15C0-F54A494035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0414" y="4439964"/>
            <a:ext cx="3514725" cy="308275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PODNASLOV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53102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vore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1BE1C1-8AA6-5CBD-345F-4C051FDD51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38171" y="1115496"/>
            <a:ext cx="5567754" cy="1160979"/>
          </a:xfrm>
        </p:spPr>
        <p:txBody>
          <a:bodyPr anchor="t" anchorCtr="0">
            <a:no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SI" dirty="0"/>
              <a:t>HVALA ZA </a:t>
            </a:r>
            <a:br>
              <a:rPr lang="en-SI" dirty="0"/>
            </a:br>
            <a:r>
              <a:rPr lang="en-SI" dirty="0"/>
              <a:t>VAŠO POZORNOST!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F65BB5E-C3AB-382D-43DF-3BDF022BEBC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2387" y="2841526"/>
            <a:ext cx="3515116" cy="321349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1300" i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izobrazba</a:t>
            </a:r>
            <a:r>
              <a:rPr lang="en-GB" dirty="0"/>
              <a:t>, </a:t>
            </a:r>
            <a:r>
              <a:rPr lang="en-GB" dirty="0" err="1"/>
              <a:t>naziv</a:t>
            </a:r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B168630-AE66-1089-C70E-28D7FC1F73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97152" y="2566706"/>
            <a:ext cx="2679700" cy="2679700"/>
          </a:xfrm>
          <a:prstGeom prst="ellipse">
            <a:avLst/>
          </a:prstGeom>
        </p:spPr>
        <p:txBody>
          <a:bodyPr/>
          <a:lstStyle/>
          <a:p>
            <a:endParaRPr lang="en-SI" dirty="0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B2D552F6-1E28-813A-383F-697400723B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22387" y="2589179"/>
            <a:ext cx="3514725" cy="321349"/>
          </a:xfrm>
        </p:spPr>
        <p:txBody>
          <a:bodyPr>
            <a:normAutofit/>
          </a:bodyPr>
          <a:lstStyle>
            <a:lvl1pPr marL="0" indent="0">
              <a:buNone/>
              <a:defRPr sz="2100" b="1" i="0">
                <a:solidFill>
                  <a:srgbClr val="A7C13D"/>
                </a:solidFill>
                <a:latin typeface="Poppins ExtraBold" pitchFamily="2" charset="77"/>
                <a:cs typeface="Poppins ExtraBold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SI" dirty="0"/>
              <a:t>Ime Priimek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A0F6E01-FF70-8B54-B22D-9EEB82A7BD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22975" y="3429001"/>
            <a:ext cx="3228975" cy="266125"/>
          </a:xfrm>
        </p:spPr>
        <p:txBody>
          <a:bodyPr/>
          <a:lstStyle>
            <a:lvl1pPr marL="0" indent="0"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i="0" dirty="0" err="1"/>
              <a:t>ime.priimek@cipra.org</a:t>
            </a:r>
            <a:endParaRPr lang="en-GB" i="0" dirty="0"/>
          </a:p>
          <a:p>
            <a:pPr lvl="0"/>
            <a:endParaRPr lang="en-SI" dirty="0"/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520BDE53-7B8B-9D30-9F81-E6F58708E9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09513" y="4228589"/>
            <a:ext cx="2305050" cy="326238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i="0" dirty="0" err="1"/>
              <a:t>Cipra</a:t>
            </a:r>
            <a:r>
              <a:rPr lang="en-GB" i="0" dirty="0"/>
              <a:t> Slovenija</a:t>
            </a:r>
          </a:p>
          <a:p>
            <a:endParaRPr lang="en-GB" i="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7EA8277-026B-F824-4FC4-CDDD516A48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2996" t="-12996" r="-12996" b="-12996"/>
          <a:stretch/>
        </p:blipFill>
        <p:spPr>
          <a:xfrm>
            <a:off x="6025405" y="4246385"/>
            <a:ext cx="317500" cy="317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46B2F9-79A4-2F1A-2222-0C3DEA0715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23496" t="-23496" r="-23496" b="-23496"/>
          <a:stretch/>
        </p:blipFill>
        <p:spPr>
          <a:xfrm>
            <a:off x="6025405" y="4617577"/>
            <a:ext cx="317500" cy="317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5C9049A-4607-6CB2-6D3A-B4147C9B86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3496" t="-23496" r="-23496" b="-23496"/>
          <a:stretch/>
        </p:blipFill>
        <p:spPr>
          <a:xfrm>
            <a:off x="6025405" y="5024980"/>
            <a:ext cx="317500" cy="3175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038AB3D-5445-6F2E-81A5-AB91496110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-23496" t="-23496" r="-23496" b="-23496"/>
          <a:stretch/>
        </p:blipFill>
        <p:spPr>
          <a:xfrm>
            <a:off x="6034458" y="5405231"/>
            <a:ext cx="317500" cy="317500"/>
          </a:xfrm>
          <a:prstGeom prst="rect">
            <a:avLst/>
          </a:prstGeom>
        </p:spPr>
      </p:pic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DEF2396-A054-133C-73A3-DC3AA72DA08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22975" y="3736819"/>
            <a:ext cx="3228975" cy="266125"/>
          </a:xfrm>
        </p:spPr>
        <p:txBody>
          <a:bodyPr/>
          <a:lstStyle>
            <a:lvl1pPr marL="0" indent="0"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i="0" dirty="0" err="1"/>
              <a:t>www.cipra.org</a:t>
            </a:r>
            <a:r>
              <a:rPr lang="en-GB" i="0" dirty="0"/>
              <a:t>/</a:t>
            </a:r>
            <a:r>
              <a:rPr lang="en-GB" i="0" dirty="0" err="1"/>
              <a:t>slovenija</a:t>
            </a:r>
            <a:endParaRPr lang="en-GB" i="0" dirty="0"/>
          </a:p>
          <a:p>
            <a:pPr lvl="0"/>
            <a:endParaRPr lang="en-SI" dirty="0"/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636A5311-CC31-3FA2-E0DA-1CC8AD0DCB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09513" y="4617886"/>
            <a:ext cx="2305050" cy="326238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i="0" dirty="0" err="1"/>
              <a:t>Cipra</a:t>
            </a:r>
            <a:r>
              <a:rPr lang="en-GB" i="0" dirty="0"/>
              <a:t> Slovenija</a:t>
            </a:r>
          </a:p>
          <a:p>
            <a:endParaRPr lang="en-GB" i="0" dirty="0"/>
          </a:p>
        </p:txBody>
      </p: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31576E4C-939E-D491-BA3B-7D2FF20268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9513" y="5002265"/>
            <a:ext cx="2305050" cy="326238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i="0" dirty="0" err="1"/>
              <a:t>Cipra</a:t>
            </a:r>
            <a:r>
              <a:rPr lang="en-GB" i="0" dirty="0"/>
              <a:t> Slovenija</a:t>
            </a:r>
          </a:p>
          <a:p>
            <a:endParaRPr lang="en-GB" i="0" dirty="0"/>
          </a:p>
        </p:txBody>
      </p:sp>
      <p:sp>
        <p:nvSpPr>
          <p:cNvPr id="37" name="Text Placeholder 25">
            <a:extLst>
              <a:ext uri="{FF2B5EF4-FFF2-40B4-BE49-F238E27FC236}">
                <a16:creationId xmlns:a16="http://schemas.microsoft.com/office/drawing/2014/main" id="{70D2F3F6-F054-71FD-4F0C-74C2E58915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9513" y="5386953"/>
            <a:ext cx="2305050" cy="326238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30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i="0" dirty="0" err="1"/>
              <a:t>Cipra</a:t>
            </a:r>
            <a:r>
              <a:rPr lang="en-GB" i="0" dirty="0"/>
              <a:t> Slovenija</a:t>
            </a:r>
          </a:p>
          <a:p>
            <a:endParaRPr lang="en-GB" i="0" dirty="0"/>
          </a:p>
        </p:txBody>
      </p:sp>
    </p:spTree>
    <p:extLst>
      <p:ext uri="{BB962C8B-B14F-4D97-AF65-F5344CB8AC3E}">
        <p14:creationId xmlns:p14="http://schemas.microsoft.com/office/powerpoint/2010/main" val="23706412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zen svetla podlag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2633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 temna podla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6212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D1DDF-D1A8-DD13-F8B7-586642559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NASLOV PREZENTACIJE</a:t>
            </a:r>
            <a:endParaRPr lang="en-S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66BAC-BCFC-F739-452F-F0EA77BA8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026560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5" r:id="rId5"/>
    <p:sldLayoutId id="2147483662" r:id="rId6"/>
    <p:sldLayoutId id="2147483663" r:id="rId7"/>
    <p:sldLayoutId id="2147483664" r:id="rId8"/>
    <p:sldLayoutId id="2147483655" r:id="rId9"/>
    <p:sldLayoutId id="2147483652" r:id="rId10"/>
    <p:sldLayoutId id="2147483653" r:id="rId11"/>
    <p:sldLayoutId id="2147483654" r:id="rId12"/>
    <p:sldLayoutId id="2147483656" r:id="rId13"/>
    <p:sldLayoutId id="2147483657" r:id="rId14"/>
    <p:sldLayoutId id="2147483658" r:id="rId15"/>
    <p:sldLayoutId id="2147483659" r:id="rId16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oppins ExtraBold" pitchFamily="2" charset="77"/>
          <a:ea typeface="+mj-ea"/>
          <a:cs typeface="Poppins ExtraBold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88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19" userDrawn="1">
          <p15:clr>
            <a:srgbClr val="F26B43"/>
          </p15:clr>
        </p15:guide>
        <p15:guide id="4" pos="2774" userDrawn="1">
          <p15:clr>
            <a:srgbClr val="F26B43"/>
          </p15:clr>
        </p15:guide>
        <p15:guide id="5" pos="2955" userDrawn="1">
          <p15:clr>
            <a:srgbClr val="F26B43"/>
          </p15:clr>
        </p15:guide>
        <p15:guide id="6" pos="5065" userDrawn="1">
          <p15:clr>
            <a:srgbClr val="F26B43"/>
          </p15:clr>
        </p15:guide>
        <p15:guide id="7" pos="5246" userDrawn="1">
          <p15:clr>
            <a:srgbClr val="F26B43"/>
          </p15:clr>
        </p15:guide>
        <p15:guide id="8" pos="7401" userDrawn="1">
          <p15:clr>
            <a:srgbClr val="F26B43"/>
          </p15:clr>
        </p15:guide>
        <p15:guide id="9" orient="horz" pos="754" userDrawn="1">
          <p15:clr>
            <a:srgbClr val="F26B43"/>
          </p15:clr>
        </p15:guide>
        <p15:guide id="10" orient="horz" pos="1434" userDrawn="1">
          <p15:clr>
            <a:srgbClr val="F26B43"/>
          </p15:clr>
        </p15:guide>
        <p15:guide id="11" pos="4271" userDrawn="1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pos="4067" userDrawn="1">
          <p15:clr>
            <a:srgbClr val="F26B43"/>
          </p15:clr>
        </p15:guide>
        <p15:guide id="14" orient="horz" pos="16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tniski.sz.si/pomoc-uporabnikom-in-stanje-v-promet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5" Type="http://schemas.openxmlformats.org/officeDocument/2006/relationships/hyperlink" Target="https://www.dujpp.si/Pravice-potnikov-zeleznice.html" TargetMode="External"/><Relationship Id="rId4" Type="http://schemas.openxmlformats.org/officeDocument/2006/relationships/hyperlink" Target="https://potnik.sz.si/auth/sign-i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mago.si/vozovnice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hyperlink" Target="https://www.nomago.si/moj-bus" TargetMode="External"/><Relationship Id="rId4" Type="http://schemas.openxmlformats.org/officeDocument/2006/relationships/hyperlink" Target="https://www.nomago.si/vozovnice/vozni-r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-ljubljana.si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ujpp.si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rezavta.si/pla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openxmlformats.org/officeDocument/2006/relationships/hyperlink" Target="https://www.nap.si/sl/tt-itinerary" TargetMode="External"/><Relationship Id="rId4" Type="http://schemas.openxmlformats.org/officeDocument/2006/relationships/hyperlink" Target="https://www.simo.si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cgis.com/apps/webappviewer/index.html?id=f9f04bbe5c9f4446be9d9945fc755a05&amp;extent=1358349.5669,5664274.2311,1835316.6234,5933026.8226,102100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G"/><Relationship Id="rId4" Type="http://schemas.openxmlformats.org/officeDocument/2006/relationships/hyperlink" Target="https://mapzs.pzs.si/selection/trail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itsaleska.si/sl/saleska-valley/izposoja-koles-bicy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hyperlink" Target="https://www.visitsaleska.si/sl/saleska-valley/bicikel-bus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hyperlink" Target="https://val202.rtvslo.si/podkast/zelena-luc/17325187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cipra-slovenija/?originalSubdomain=si" TargetMode="External"/><Relationship Id="rId2" Type="http://schemas.openxmlformats.org/officeDocument/2006/relationships/hyperlink" Target="https://www.facebook.com/CIPRASlovenija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10.png"/><Relationship Id="rId4" Type="http://schemas.openxmlformats.org/officeDocument/2006/relationships/hyperlink" Target="https://www.youtube.com/channel/UCi0556Zk9RAdpUNgxROMoT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portfolio/germana?mediatype=photography" TargetMode="External"/><Relationship Id="rId2" Type="http://schemas.openxmlformats.org/officeDocument/2006/relationships/hyperlink" Target="https://www.dujpp.si/assets/files/Vloga-za-izdajo-subvencionirane-vozovnice-za-brezplacen-prevoz.docx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shop.sz.si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hyperlink" Target="https://potniski.sz.si/iskalnik-voznih-redov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19838D-0789-919D-7EAB-569ADEDA5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0955"/>
            <a:ext cx="12192000" cy="1079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C8098E-116F-01E5-2478-D614947D70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sz="3600" dirty="0" smtClean="0"/>
              <a:t>NA AVTOBUS IN VLAK </a:t>
            </a:r>
            <a:br>
              <a:rPr lang="sl-SI" sz="3600" dirty="0" smtClean="0"/>
            </a:br>
            <a:r>
              <a:rPr lang="sl-SI" sz="3600" dirty="0" smtClean="0"/>
              <a:t>ZNA VSAK</a:t>
            </a:r>
            <a:endParaRPr lang="en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3F6511-30AB-114F-873B-2C10AD091B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sz="2400" b="1" dirty="0"/>
              <a:t>delavnica za uporabo javnega </a:t>
            </a:r>
            <a:r>
              <a:rPr lang="sl-SI" sz="2400" b="1" dirty="0" smtClean="0"/>
              <a:t>prevoza</a:t>
            </a:r>
            <a:endParaRPr lang="en-SI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E8A3FC4-2110-008D-6F5E-769F196296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41" y="0"/>
            <a:ext cx="4712067" cy="6858000"/>
          </a:xfrm>
        </p:spPr>
      </p:pic>
      <p:sp>
        <p:nvSpPr>
          <p:cNvPr id="5" name="Pravokotnik 4"/>
          <p:cNvSpPr/>
          <p:nvPr/>
        </p:nvSpPr>
        <p:spPr>
          <a:xfrm>
            <a:off x="374567" y="6452558"/>
            <a:ext cx="16785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Foto:Odalv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6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72145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1071743" cy="828499"/>
          </a:xfrm>
        </p:spPr>
        <p:txBody>
          <a:bodyPr/>
          <a:lstStyle/>
          <a:p>
            <a:r>
              <a:rPr lang="sl-SI" dirty="0" smtClean="0"/>
              <a:t>Dobro je vedeti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5316" y="1943994"/>
            <a:ext cx="5567754" cy="368368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Pred odhodom obišči:</a:t>
            </a:r>
            <a:r>
              <a:rPr lang="sl-SI" sz="1400" b="1" dirty="0"/>
              <a:t> </a:t>
            </a:r>
            <a:r>
              <a:rPr lang="sl-SI" sz="1400" dirty="0" smtClean="0">
                <a:hlinkClick r:id="rId3"/>
              </a:rPr>
              <a:t>Pomoč uporabnikom in stanje v prometu  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i="1" dirty="0" smtClean="0">
                <a:hlinkClick r:id="rId4"/>
              </a:rPr>
              <a:t>Moj vlak </a:t>
            </a:r>
            <a:r>
              <a:rPr lang="sl-SI" sz="1400" b="1" dirty="0" smtClean="0"/>
              <a:t>: </a:t>
            </a:r>
            <a:r>
              <a:rPr lang="sl-SI" sz="1400" dirty="0" smtClean="0"/>
              <a:t>SMS obveščanje o zamudah na izbrani relaciji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>
                <a:hlinkClick r:id="rId5"/>
              </a:rPr>
              <a:t>Pravice potnikov v železniškem prometu</a:t>
            </a:r>
            <a:endParaRPr lang="sl-SI" sz="14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Vozovnico je potrebno obdržati do konca vožnje.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Bonton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/>
              <a:t>počakamo</a:t>
            </a:r>
            <a:r>
              <a:rPr lang="sl-SI" sz="1400" dirty="0"/>
              <a:t>, da vsi </a:t>
            </a:r>
            <a:r>
              <a:rPr lang="sl-SI" sz="1400" dirty="0" smtClean="0"/>
              <a:t>izstopijo, </a:t>
            </a:r>
            <a:r>
              <a:rPr lang="sl-SI" sz="1400" dirty="0"/>
              <a:t>nato vstopimo na </a:t>
            </a:r>
            <a:r>
              <a:rPr lang="sl-SI" sz="1400" dirty="0" smtClean="0"/>
              <a:t>vlak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/>
              <a:t>starejšim odstopimo mesto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/>
              <a:t>psi imajo nagobčnik in so na vrvici </a:t>
            </a:r>
          </a:p>
          <a:p>
            <a:endParaRPr lang="sl-SI" sz="1400" dirty="0" smtClean="0"/>
          </a:p>
          <a:p>
            <a:endParaRPr lang="sl-SI" sz="1400" dirty="0"/>
          </a:p>
          <a:p>
            <a:endParaRPr lang="en-GB" dirty="0"/>
          </a:p>
          <a:p>
            <a:endParaRPr lang="en-GB" dirty="0"/>
          </a:p>
          <a:p>
            <a:endParaRPr lang="sl-SI" dirty="0" smtClean="0"/>
          </a:p>
          <a:p>
            <a:endParaRPr lang="sl-SI" dirty="0"/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24" y="1401301"/>
            <a:ext cx="3284452" cy="4173992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1476" y="5627682"/>
            <a:ext cx="4968875" cy="288925"/>
          </a:xfrm>
        </p:spPr>
        <p:txBody>
          <a:bodyPr/>
          <a:lstStyle/>
          <a:p>
            <a:r>
              <a:rPr lang="sl-SI" dirty="0" smtClean="0"/>
              <a:t>Foto: </a:t>
            </a:r>
            <a:r>
              <a:rPr lang="sl-SI" dirty="0" err="1" smtClean="0"/>
              <a:t>Conor‘s</a:t>
            </a:r>
            <a:r>
              <a:rPr lang="sl-SI" dirty="0" smtClean="0"/>
              <a:t> </a:t>
            </a:r>
            <a:r>
              <a:rPr lang="sl-SI" dirty="0" err="1" smtClean="0"/>
              <a:t>adventure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50242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72145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7"/>
            <a:ext cx="7090825" cy="895898"/>
          </a:xfrm>
        </p:spPr>
        <p:txBody>
          <a:bodyPr/>
          <a:lstStyle/>
          <a:p>
            <a:r>
              <a:rPr lang="sl-SI" dirty="0" smtClean="0"/>
              <a:t>Nakup vozovnice NOMAGO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609" y="2194289"/>
            <a:ext cx="5567754" cy="3312774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Nakup vozovnice:</a:t>
            </a:r>
            <a:endParaRPr lang="sl-SI" sz="1400" b="1" dirty="0" smtClean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>
                <a:hlinkClick r:id="rId3"/>
              </a:rPr>
              <a:t>p</a:t>
            </a:r>
            <a:r>
              <a:rPr lang="sl-SI" sz="1400" dirty="0" smtClean="0">
                <a:hlinkClick r:id="rId3"/>
              </a:rPr>
              <a:t>reko spleta </a:t>
            </a:r>
            <a:r>
              <a:rPr lang="sl-SI" sz="1400" dirty="0" smtClean="0"/>
              <a:t>lahko vozovnico kupimo le z </a:t>
            </a:r>
            <a:r>
              <a:rPr lang="sl-SI" sz="1400" b="1" dirty="0" smtClean="0"/>
              <a:t>IJPP kartico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/>
              <a:t>Listno vozovnico lahko kupimo </a:t>
            </a:r>
            <a:r>
              <a:rPr lang="sl-SI" sz="1400" b="1" dirty="0" smtClean="0"/>
              <a:t>pri vozniku na avtobusu</a:t>
            </a:r>
            <a:r>
              <a:rPr lang="sl-SI" sz="1400" dirty="0" smtClean="0"/>
              <a:t>, toda samo z </a:t>
            </a:r>
            <a:r>
              <a:rPr lang="sl-SI" sz="1400" b="1" dirty="0" smtClean="0"/>
              <a:t>gotovino</a:t>
            </a:r>
            <a:r>
              <a:rPr lang="sl-SI" sz="1400" dirty="0" smtClean="0"/>
              <a:t>!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Pregledovalnik: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>
                <a:hlinkClick r:id="rId4"/>
              </a:rPr>
              <a:t>v</a:t>
            </a:r>
            <a:r>
              <a:rPr lang="sl-SI" sz="1400" dirty="0" smtClean="0">
                <a:hlinkClick r:id="rId4"/>
              </a:rPr>
              <a:t>ozni red </a:t>
            </a:r>
            <a:r>
              <a:rPr lang="sl-SI" sz="1400" dirty="0" err="1" smtClean="0">
                <a:hlinkClick r:id="rId4"/>
              </a:rPr>
              <a:t>Nomago</a:t>
            </a:r>
            <a:r>
              <a:rPr lang="sl-SI" sz="1400" dirty="0" smtClean="0">
                <a:hlinkClick r:id="rId4"/>
              </a:rPr>
              <a:t> 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Kje je </a:t>
            </a:r>
            <a:r>
              <a:rPr lang="sl-SI" sz="1400" b="1" i="1" dirty="0" smtClean="0">
                <a:hlinkClick r:id="rId5"/>
              </a:rPr>
              <a:t>Moj bus</a:t>
            </a:r>
            <a:endParaRPr lang="sl-SI" sz="1400" b="1" i="1" dirty="0" smtClean="0"/>
          </a:p>
          <a:p>
            <a:endParaRPr lang="sl-SI" dirty="0" smtClean="0"/>
          </a:p>
          <a:p>
            <a:endParaRPr lang="sl-SI" dirty="0" smtClean="0"/>
          </a:p>
          <a:p>
            <a:endParaRPr lang="sl-SI" dirty="0"/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696" y="2102937"/>
            <a:ext cx="4968875" cy="3312583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39744" y="5507063"/>
            <a:ext cx="4968875" cy="288925"/>
          </a:xfrm>
        </p:spPr>
        <p:txBody>
          <a:bodyPr/>
          <a:lstStyle/>
          <a:p>
            <a:r>
              <a:rPr lang="sl-SI" dirty="0" smtClean="0"/>
              <a:t>Foto: </a:t>
            </a:r>
            <a:r>
              <a:rPr lang="en-GB" dirty="0" err="1"/>
              <a:t>Borut</a:t>
            </a:r>
            <a:r>
              <a:rPr lang="en-GB" dirty="0"/>
              <a:t> </a:t>
            </a:r>
            <a:r>
              <a:rPr lang="en-GB" dirty="0" err="1"/>
              <a:t>Živulović</a:t>
            </a:r>
            <a:r>
              <a:rPr lang="en-GB" dirty="0"/>
              <a:t>/BOBO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0923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692939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1071743" cy="1160979"/>
          </a:xfrm>
        </p:spPr>
        <p:txBody>
          <a:bodyPr/>
          <a:lstStyle/>
          <a:p>
            <a:r>
              <a:rPr lang="sl-SI" dirty="0" smtClean="0"/>
              <a:t>Nakup vozovnice AP Ljubljana 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6725" y="2287498"/>
            <a:ext cx="5567754" cy="316586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Pregledovalnik in nakup vozovnic: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>
                <a:hlinkClick r:id="rId3"/>
              </a:rPr>
              <a:t>preko spleta </a:t>
            </a:r>
            <a:r>
              <a:rPr lang="sl-SI" sz="1400" dirty="0" smtClean="0"/>
              <a:t>, za nakup potrebujemo elektronski naslov,</a:t>
            </a:r>
            <a:br>
              <a:rPr lang="sl-SI" sz="1400" dirty="0" smtClean="0"/>
            </a:br>
            <a:r>
              <a:rPr lang="sl-SI" sz="1400" dirty="0" smtClean="0"/>
              <a:t>ne potrebujem kartice IJPP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n</a:t>
            </a:r>
            <a:r>
              <a:rPr lang="sl-SI" sz="1400" dirty="0" smtClean="0"/>
              <a:t>a blagajni v času obratovanja AP, možen nakup tudi IJPP kartice s čipom in oddaja vloge za subvencionirano karto (upokojenci)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a</a:t>
            </a:r>
            <a:r>
              <a:rPr lang="sl-SI" sz="1400" dirty="0" smtClean="0"/>
              <a:t>vtobusne karte so nekoliko dražje, ker si obračunavajo storitev prodaje kart</a:t>
            </a:r>
          </a:p>
          <a:p>
            <a:endParaRPr lang="sl-SI" sz="1400" dirty="0" smtClean="0"/>
          </a:p>
          <a:p>
            <a:endParaRPr lang="sl-SI" dirty="0"/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935" y="2186063"/>
            <a:ext cx="4806761" cy="3368738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5821" y="5692939"/>
            <a:ext cx="4968875" cy="288925"/>
          </a:xfrm>
        </p:spPr>
        <p:txBody>
          <a:bodyPr/>
          <a:lstStyle/>
          <a:p>
            <a:r>
              <a:rPr lang="sl-SI" dirty="0" err="1" smtClean="0"/>
              <a:t>Foto:STA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24093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27000" y="5779188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725" y="1195617"/>
            <a:ext cx="11071743" cy="687425"/>
          </a:xfrm>
        </p:spPr>
        <p:txBody>
          <a:bodyPr/>
          <a:lstStyle/>
          <a:p>
            <a:r>
              <a:rPr lang="sl-SI" dirty="0" smtClean="0"/>
              <a:t>Pomoč uporabnikom 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6725" y="1940413"/>
            <a:ext cx="5567754" cy="3824986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500" b="1" dirty="0" smtClean="0"/>
              <a:t>DUJPP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klicni </a:t>
            </a:r>
            <a:r>
              <a:rPr lang="pl-PL" sz="1500" dirty="0"/>
              <a:t>center: 080-4577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a</a:t>
            </a:r>
            <a:r>
              <a:rPr lang="pl-PL" sz="1500" dirty="0" smtClean="0"/>
              <a:t>li </a:t>
            </a:r>
            <a:r>
              <a:rPr lang="pl-PL" sz="1500" dirty="0"/>
              <a:t>preko spletnega obrazca: </a:t>
            </a:r>
            <a:r>
              <a:rPr lang="pl-PL" sz="1500" u="sng" dirty="0" smtClean="0">
                <a:hlinkClick r:id="rId3"/>
              </a:rPr>
              <a:t>www.dujpp.si</a:t>
            </a:r>
            <a:endParaRPr lang="sl-SI" sz="15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l-PL" sz="1500" b="1" dirty="0"/>
              <a:t>NOMAGO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p</a:t>
            </a:r>
            <a:r>
              <a:rPr lang="pl-PL" sz="1500" dirty="0" smtClean="0"/>
              <a:t>omoč </a:t>
            </a:r>
            <a:r>
              <a:rPr lang="pl-PL" sz="1500" dirty="0"/>
              <a:t>uporabnikom: 01431 77 00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e</a:t>
            </a:r>
            <a:r>
              <a:rPr lang="pl-PL" sz="1500" dirty="0" smtClean="0"/>
              <a:t>lektronski </a:t>
            </a:r>
            <a:r>
              <a:rPr lang="pl-PL" sz="1500" dirty="0"/>
              <a:t>naslov: info@nomago.si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500" b="1" dirty="0"/>
              <a:t>SŽ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sl-SI" sz="1500" dirty="0" smtClean="0"/>
              <a:t>b</a:t>
            </a:r>
            <a:r>
              <a:rPr lang="en-GB" sz="1500" dirty="0" err="1" smtClean="0"/>
              <a:t>rezplačna</a:t>
            </a:r>
            <a:r>
              <a:rPr lang="en-GB" sz="1500" dirty="0" smtClean="0"/>
              <a:t> </a:t>
            </a:r>
            <a:r>
              <a:rPr lang="en-GB" sz="1500" dirty="0" err="1"/>
              <a:t>telefonska</a:t>
            </a:r>
            <a:r>
              <a:rPr lang="en-GB" sz="1500" dirty="0"/>
              <a:t> </a:t>
            </a:r>
            <a:r>
              <a:rPr lang="en-GB" sz="1500" dirty="0" err="1"/>
              <a:t>številka</a:t>
            </a:r>
            <a:r>
              <a:rPr lang="sl-SI" sz="1500" dirty="0"/>
              <a:t>: </a:t>
            </a:r>
            <a:r>
              <a:rPr lang="en-GB" sz="1500" dirty="0"/>
              <a:t>080 81 </a:t>
            </a:r>
            <a:r>
              <a:rPr lang="en-GB" sz="1500" dirty="0" smtClean="0"/>
              <a:t>11</a:t>
            </a:r>
            <a:endParaRPr lang="sl-SI" sz="1500" dirty="0" smtClean="0"/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sl-SI" sz="1500" dirty="0" smtClean="0"/>
              <a:t>e</a:t>
            </a:r>
            <a:r>
              <a:rPr lang="en-GB" sz="1500" dirty="0" err="1" smtClean="0"/>
              <a:t>lektronski</a:t>
            </a:r>
            <a:r>
              <a:rPr lang="en-GB" sz="1500" dirty="0" smtClean="0"/>
              <a:t> </a:t>
            </a:r>
            <a:r>
              <a:rPr lang="en-GB" sz="1500" dirty="0" err="1"/>
              <a:t>naslov</a:t>
            </a:r>
            <a:r>
              <a:rPr lang="sl-SI" sz="1500" dirty="0"/>
              <a:t>: </a:t>
            </a:r>
            <a:r>
              <a:rPr lang="en-GB" sz="1500" dirty="0"/>
              <a:t>potnik.info@slo-zeleznice.si</a:t>
            </a:r>
            <a:endParaRPr lang="sl-SI" sz="15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500" b="1" dirty="0"/>
              <a:t>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500" dirty="0" err="1" smtClean="0"/>
              <a:t>info</a:t>
            </a:r>
            <a:r>
              <a:rPr lang="sl-SI" sz="1500" dirty="0" smtClean="0"/>
              <a:t> </a:t>
            </a:r>
            <a:r>
              <a:rPr lang="sl-SI" sz="1500" dirty="0"/>
              <a:t>center: 1991</a:t>
            </a:r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213" y="2168694"/>
            <a:ext cx="4968875" cy="330907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76244" y="5706172"/>
            <a:ext cx="4968875" cy="288925"/>
          </a:xfrm>
        </p:spPr>
        <p:txBody>
          <a:bodyPr/>
          <a:lstStyle/>
          <a:p>
            <a:r>
              <a:rPr lang="sl-SI" dirty="0" smtClean="0"/>
              <a:t>Foto: Slovenske železnice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54378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14555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1071743" cy="1160979"/>
          </a:xfrm>
        </p:spPr>
        <p:txBody>
          <a:bodyPr/>
          <a:lstStyle/>
          <a:p>
            <a:r>
              <a:rPr lang="sl-SI" dirty="0" smtClean="0"/>
              <a:t>Šoštanj, kako do nas? 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609" y="2349491"/>
            <a:ext cx="4181238" cy="3145150"/>
          </a:xfrm>
        </p:spPr>
        <p:txBody>
          <a:bodyPr/>
          <a:lstStyle/>
          <a:p>
            <a:endParaRPr lang="sl-SI" dirty="0" smtClean="0"/>
          </a:p>
          <a:p>
            <a:endParaRPr lang="sl-SI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39744" y="5486015"/>
            <a:ext cx="4968875" cy="288925"/>
          </a:xfrm>
        </p:spPr>
        <p:txBody>
          <a:bodyPr/>
          <a:lstStyle/>
          <a:p>
            <a:r>
              <a:rPr lang="sl-SI" dirty="0" err="1" smtClean="0"/>
              <a:t>Foto:brezavta.si</a:t>
            </a:r>
            <a:endParaRPr lang="en-SI" dirty="0"/>
          </a:p>
        </p:txBody>
      </p:sp>
      <p:sp>
        <p:nvSpPr>
          <p:cNvPr id="3" name="PoljeZBesedilom 2"/>
          <p:cNvSpPr txBox="1"/>
          <p:nvPr/>
        </p:nvSpPr>
        <p:spPr>
          <a:xfrm>
            <a:off x="888608" y="2276475"/>
            <a:ext cx="4477022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sl-SI" sz="1400" b="1" dirty="0" err="1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Načrtovalniki</a:t>
            </a:r>
            <a:r>
              <a:rPr lang="sl-SI" sz="1400" b="1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poti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l-SI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Brezavta.si</a:t>
            </a:r>
            <a:r>
              <a:rPr lang="sl-SI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zemljevid mobilnosti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l-SI" sz="1400" dirty="0" err="1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SiMO</a:t>
            </a:r>
            <a:r>
              <a:rPr lang="sl-SI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l-SI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s</a:t>
            </a:r>
            <a:r>
              <a:rPr lang="en-GB" sz="1400" dirty="0" err="1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lovenski</a:t>
            </a:r>
            <a:r>
              <a:rPr lang="en-GB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multimodalni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načrtovalnik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potovanj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sl-SI" sz="1400" dirty="0">
              <a:solidFill>
                <a:srgbClr val="3739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sl-SI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l-SI" sz="1400" b="1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Vozni redi </a:t>
            </a:r>
            <a:endParaRPr lang="sl-SI" sz="1400" b="1" dirty="0">
              <a:solidFill>
                <a:srgbClr val="3739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l-SI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NAP</a:t>
            </a:r>
            <a:r>
              <a:rPr lang="sl-SI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sl-SI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pregled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voznih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redov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avtobusov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potniških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vlakov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</a:t>
            </a:r>
            <a:r>
              <a:rPr lang="en-GB" sz="1400" dirty="0" err="1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Sloveniji</a:t>
            </a:r>
            <a:endParaRPr lang="sl-SI" sz="1400" dirty="0">
              <a:solidFill>
                <a:srgbClr val="3739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900" y="2197039"/>
            <a:ext cx="6403719" cy="301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5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78500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7"/>
            <a:ext cx="11071743" cy="661546"/>
          </a:xfrm>
        </p:spPr>
        <p:txBody>
          <a:bodyPr/>
          <a:lstStyle/>
          <a:p>
            <a:r>
              <a:rPr lang="sl-SI" dirty="0"/>
              <a:t>N</a:t>
            </a:r>
            <a:r>
              <a:rPr lang="sl-SI" dirty="0" smtClean="0"/>
              <a:t>ačrtovanje izletov</a:t>
            </a:r>
            <a:endParaRPr lang="en-SI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363" y="5444420"/>
            <a:ext cx="4968875" cy="288925"/>
          </a:xfrm>
        </p:spPr>
        <p:txBody>
          <a:bodyPr/>
          <a:lstStyle/>
          <a:p>
            <a:r>
              <a:rPr lang="sl-SI" dirty="0" smtClean="0"/>
              <a:t>Foto: </a:t>
            </a:r>
            <a:r>
              <a:rPr lang="en-GB" dirty="0" smtClean="0"/>
              <a:t>https</a:t>
            </a:r>
            <a:r>
              <a:rPr lang="en-GB" dirty="0"/>
              <a:t>://mapzs.pzs.si/selection/trails</a:t>
            </a:r>
            <a:endParaRPr lang="en-SI" dirty="0"/>
          </a:p>
        </p:txBody>
      </p:sp>
      <p:sp>
        <p:nvSpPr>
          <p:cNvPr id="3" name="PoljeZBesedilom 2"/>
          <p:cNvSpPr txBox="1"/>
          <p:nvPr/>
        </p:nvSpPr>
        <p:spPr>
          <a:xfrm>
            <a:off x="888608" y="2881745"/>
            <a:ext cx="3510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V hribe z javnim prevozom </a:t>
            </a:r>
            <a:endParaRPr lang="sl-SI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Načrtovanje pohodniških poti </a:t>
            </a:r>
            <a:endParaRPr lang="en-SI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dirty="0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373" y="2079488"/>
            <a:ext cx="6658356" cy="312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7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AD7A55-D5BD-DC11-5BD0-FDFB46751D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72145"/>
            <a:ext cx="12192000" cy="10795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10AE74B-D819-4B50-86A7-9A2560104E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 smtClean="0"/>
              <a:t>Kolesarjenje </a:t>
            </a:r>
            <a:endParaRPr lang="en-SI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CA6E1002-5C60-AFBE-E2A5-3FB1511BE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609" y="2035041"/>
            <a:ext cx="5567754" cy="395951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izposoja koles </a:t>
            </a:r>
            <a:r>
              <a:rPr lang="sl-SI" sz="1400" b="1" dirty="0" smtClean="0">
                <a:hlinkClick r:id="rId3"/>
              </a:rPr>
              <a:t>BICY</a:t>
            </a:r>
            <a:r>
              <a:rPr lang="sl-SI" sz="1400" b="1" dirty="0"/>
              <a:t>:</a:t>
            </a:r>
            <a:endParaRPr lang="sl-SI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/>
              <a:t>električ</a:t>
            </a:r>
            <a:r>
              <a:rPr lang="sl-SI" sz="1400" dirty="0" smtClean="0"/>
              <a:t>na</a:t>
            </a:r>
            <a:r>
              <a:rPr lang="en-GB" sz="1400" dirty="0" smtClean="0"/>
              <a:t> in </a:t>
            </a:r>
            <a:r>
              <a:rPr lang="sl-SI" sz="1400" dirty="0" smtClean="0"/>
              <a:t>klasična</a:t>
            </a:r>
            <a:r>
              <a:rPr lang="en-GB" sz="1400" dirty="0" smtClean="0"/>
              <a:t> </a:t>
            </a:r>
            <a:r>
              <a:rPr lang="en-GB" sz="1400" dirty="0" err="1" smtClean="0"/>
              <a:t>koles</a:t>
            </a:r>
            <a:r>
              <a:rPr lang="sl-SI" sz="1400" dirty="0" smtClean="0"/>
              <a:t>a</a:t>
            </a:r>
            <a:r>
              <a:rPr lang="en-GB" sz="1400" dirty="0" smtClean="0"/>
              <a:t> </a:t>
            </a:r>
            <a:endParaRPr lang="sl-SI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17</a:t>
            </a:r>
            <a:r>
              <a:rPr lang="sl-SI" sz="1400" dirty="0" smtClean="0"/>
              <a:t> postaj</a:t>
            </a:r>
            <a:r>
              <a:rPr lang="en-GB" sz="1400" dirty="0" smtClean="0"/>
              <a:t> v </a:t>
            </a:r>
            <a:r>
              <a:rPr lang="en-GB" sz="1400" dirty="0" err="1" smtClean="0"/>
              <a:t>Velenju</a:t>
            </a:r>
            <a:r>
              <a:rPr lang="en-GB" sz="1400" dirty="0" smtClean="0"/>
              <a:t> in 5 v </a:t>
            </a:r>
            <a:r>
              <a:rPr lang="en-GB" sz="1400" dirty="0" err="1" smtClean="0"/>
              <a:t>Šoštanju</a:t>
            </a:r>
            <a:endParaRPr lang="sl-SI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b</a:t>
            </a:r>
            <a:r>
              <a:rPr lang="sl-SI" sz="1400" dirty="0" smtClean="0"/>
              <a:t>rezplačna uporaba 14 ur na teden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err="1"/>
              <a:t>z</a:t>
            </a:r>
            <a:r>
              <a:rPr lang="en-GB" sz="1400" dirty="0" smtClean="0"/>
              <a:t>a </a:t>
            </a:r>
            <a:r>
              <a:rPr lang="en-GB" sz="1400" dirty="0" err="1"/>
              <a:t>dostop</a:t>
            </a:r>
            <a:r>
              <a:rPr lang="en-GB" sz="1400" dirty="0"/>
              <a:t> </a:t>
            </a:r>
            <a:r>
              <a:rPr lang="en-GB" sz="1400" dirty="0" err="1" smtClean="0"/>
              <a:t>uporabnik</a:t>
            </a:r>
            <a:r>
              <a:rPr lang="en-GB" sz="1400" dirty="0" smtClean="0"/>
              <a:t> </a:t>
            </a:r>
            <a:r>
              <a:rPr lang="en-GB" sz="1400" dirty="0" err="1"/>
              <a:t>sklene</a:t>
            </a:r>
            <a:r>
              <a:rPr lang="en-GB" sz="1400" dirty="0"/>
              <a:t> </a:t>
            </a:r>
            <a:r>
              <a:rPr lang="en-GB" sz="1400" dirty="0" err="1"/>
              <a:t>pogodbo</a:t>
            </a:r>
            <a:r>
              <a:rPr lang="en-GB" sz="1400" dirty="0"/>
              <a:t> </a:t>
            </a:r>
            <a:r>
              <a:rPr lang="en-GB" sz="1400" dirty="0" smtClean="0"/>
              <a:t>in</a:t>
            </a:r>
            <a:r>
              <a:rPr lang="sl-SI" sz="1400" dirty="0" smtClean="0"/>
              <a:t> </a:t>
            </a:r>
            <a:r>
              <a:rPr lang="en-GB" sz="1400" dirty="0" err="1" smtClean="0"/>
              <a:t>pridobi</a:t>
            </a:r>
            <a:r>
              <a:rPr lang="en-GB" sz="1400" dirty="0" smtClean="0"/>
              <a:t> </a:t>
            </a:r>
            <a:r>
              <a:rPr lang="en-GB" sz="1400" dirty="0" err="1"/>
              <a:t>uporabniško</a:t>
            </a:r>
            <a:r>
              <a:rPr lang="en-GB" sz="1400" dirty="0"/>
              <a:t> </a:t>
            </a:r>
            <a:r>
              <a:rPr lang="en-GB" sz="1400" dirty="0" err="1" smtClean="0"/>
              <a:t>kartico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>
                <a:hlinkClick r:id="rId4"/>
              </a:rPr>
              <a:t>Bicikel bus</a:t>
            </a:r>
            <a:endParaRPr lang="sl-SI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/>
              <a:t>vsak</a:t>
            </a:r>
            <a:r>
              <a:rPr lang="en-GB" sz="1400" dirty="0" smtClean="0"/>
              <a:t> </a:t>
            </a:r>
            <a:r>
              <a:rPr lang="en-GB" sz="1400" dirty="0" err="1" smtClean="0"/>
              <a:t>vikend</a:t>
            </a:r>
            <a:r>
              <a:rPr lang="en-GB" sz="1400" dirty="0" smtClean="0"/>
              <a:t> (</a:t>
            </a:r>
            <a:r>
              <a:rPr lang="en-GB" sz="1400" dirty="0" err="1" smtClean="0"/>
              <a:t>sobota</a:t>
            </a:r>
            <a:r>
              <a:rPr lang="en-GB" sz="1400" dirty="0" smtClean="0"/>
              <a:t>, </a:t>
            </a:r>
            <a:r>
              <a:rPr lang="en-GB" sz="1400" dirty="0" err="1" smtClean="0"/>
              <a:t>nedelja</a:t>
            </a:r>
            <a:r>
              <a:rPr lang="en-GB" sz="1400" dirty="0" smtClean="0"/>
              <a:t> in </a:t>
            </a:r>
            <a:r>
              <a:rPr lang="en-GB" sz="1400" dirty="0" err="1" smtClean="0"/>
              <a:t>prazniki</a:t>
            </a:r>
            <a:r>
              <a:rPr lang="en-GB" sz="1400" dirty="0" smtClean="0"/>
              <a:t>) v </a:t>
            </a:r>
            <a:r>
              <a:rPr lang="en-GB" sz="1400" dirty="0" err="1" smtClean="0"/>
              <a:t>juliju</a:t>
            </a:r>
            <a:r>
              <a:rPr lang="en-GB" sz="1400" dirty="0" smtClean="0"/>
              <a:t> in </a:t>
            </a:r>
            <a:r>
              <a:rPr lang="en-GB" sz="1400" dirty="0" err="1" smtClean="0"/>
              <a:t>avgustu</a:t>
            </a:r>
            <a:endParaRPr lang="sl-SI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v</a:t>
            </a:r>
            <a:r>
              <a:rPr lang="sl-SI" sz="1400" dirty="0" smtClean="0"/>
              <a:t>ozi iz Logarske doline v Velenje in obratno</a:t>
            </a:r>
            <a:endParaRPr lang="en-SI" sz="1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8E2292-8AE9-51E3-842A-F773086C5E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9547" y="5627682"/>
            <a:ext cx="4968875" cy="288925"/>
          </a:xfrm>
        </p:spPr>
        <p:txBody>
          <a:bodyPr/>
          <a:lstStyle/>
          <a:p>
            <a:r>
              <a:rPr lang="sl-SI" dirty="0" smtClean="0"/>
              <a:t>Foto: </a:t>
            </a:r>
            <a:r>
              <a:rPr lang="sl-SI" dirty="0" err="1" smtClean="0"/>
              <a:t>Visit</a:t>
            </a:r>
            <a:r>
              <a:rPr lang="sl-SI" dirty="0" smtClean="0"/>
              <a:t> Šaleška</a:t>
            </a:r>
            <a:endParaRPr lang="en-SI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1117A9F-B02D-4EBC-FD0E-643D9AE7A8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610" y="2026415"/>
            <a:ext cx="4968875" cy="3309995"/>
          </a:xfrm>
        </p:spPr>
      </p:pic>
    </p:spTree>
    <p:extLst>
      <p:ext uri="{BB962C8B-B14F-4D97-AF65-F5344CB8AC3E}">
        <p14:creationId xmlns:p14="http://schemas.microsoft.com/office/powerpoint/2010/main" val="80185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0468239" cy="1160979"/>
          </a:xfrm>
        </p:spPr>
        <p:txBody>
          <a:bodyPr/>
          <a:lstStyle/>
          <a:p>
            <a:r>
              <a:rPr lang="pl-PL" b="0" dirty="0" smtClean="0"/>
              <a:t>Dodatno o prometu </a:t>
            </a: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7" y="2338750"/>
            <a:ext cx="5292060" cy="397156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sl-SI" sz="1400" b="1" dirty="0" err="1" smtClean="0"/>
              <a:t>Podkast</a:t>
            </a:r>
            <a:r>
              <a:rPr lang="sl-SI" sz="1400" b="1" dirty="0" smtClean="0"/>
              <a:t> Zelena luč </a:t>
            </a:r>
            <a:br>
              <a:rPr lang="sl-SI" sz="1400" b="1" dirty="0" smtClean="0"/>
            </a:br>
            <a:r>
              <a:rPr lang="sl-SI" sz="1400" dirty="0" smtClean="0">
                <a:hlinkClick r:id="rId2"/>
              </a:rPr>
              <a:t>https</a:t>
            </a:r>
            <a:r>
              <a:rPr lang="sl-SI" sz="1400" dirty="0">
                <a:hlinkClick r:id="rId2"/>
              </a:rPr>
              <a:t>://</a:t>
            </a:r>
            <a:r>
              <a:rPr lang="sl-SI" sz="1400" dirty="0" smtClean="0">
                <a:hlinkClick r:id="rId2"/>
              </a:rPr>
              <a:t>val202.rtvslo.si/podkast/zelena-luc/173251872</a:t>
            </a:r>
            <a:endParaRPr lang="sl-SI" sz="1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l-SI" sz="1400" b="1" dirty="0"/>
              <a:t>D</a:t>
            </a:r>
            <a:r>
              <a:rPr lang="sl-SI" sz="1400" b="1" dirty="0" smtClean="0"/>
              <a:t>ruštvo </a:t>
            </a:r>
            <a:r>
              <a:rPr lang="sl-SI" sz="1400" b="1" dirty="0"/>
              <a:t>potnikov Slovenije </a:t>
            </a:r>
          </a:p>
          <a:p>
            <a:r>
              <a:rPr lang="sl-SI" sz="1400" dirty="0" smtClean="0"/>
              <a:t>Vabljeni, 22.09.2025  </a:t>
            </a:r>
            <a:r>
              <a:rPr lang="sl-SI" sz="1400" dirty="0"/>
              <a:t>v </a:t>
            </a:r>
            <a:r>
              <a:rPr lang="sl-SI" sz="1400" dirty="0" err="1" smtClean="0"/>
              <a:t>Okoljski</a:t>
            </a:r>
            <a:r>
              <a:rPr lang="sl-SI" sz="1400" dirty="0" smtClean="0"/>
              <a:t> center </a:t>
            </a:r>
            <a:r>
              <a:rPr lang="sl-SI" sz="1400" dirty="0"/>
              <a:t>v </a:t>
            </a:r>
            <a:r>
              <a:rPr lang="sl-SI" sz="1400" dirty="0" smtClean="0"/>
              <a:t>Ljubljani, Trubarjeva 50</a:t>
            </a:r>
          </a:p>
          <a:p>
            <a:r>
              <a:rPr lang="sl-SI" sz="1400" dirty="0" smtClean="0"/>
              <a:t>Kontakt: vene.matija@gmail.com</a:t>
            </a:r>
            <a:endParaRPr lang="sl-SI" sz="1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sl-SI" dirty="0" smtClean="0"/>
          </a:p>
          <a:p>
            <a:endParaRPr lang="sl-SI" dirty="0" smtClean="0"/>
          </a:p>
          <a:p>
            <a:endParaRPr lang="en-GB" dirty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Foto: </a:t>
            </a:r>
            <a:r>
              <a:rPr lang="en-GB" dirty="0" smtClean="0"/>
              <a:t>St-Moritz</a:t>
            </a:r>
            <a:endParaRPr lang="en-US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25" y="1890162"/>
            <a:ext cx="4741214" cy="3656623"/>
          </a:xfrm>
          <a:prstGeom prst="rect">
            <a:avLst/>
          </a:prstGeom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E565C19A-0AEE-A96A-1474-29F59A3CDD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67DF1CBE-6EF5-599E-B727-6E6A24CB34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sl-SI" dirty="0" smtClean="0"/>
              <a:t>strokovna sodelavka</a:t>
            </a:r>
            <a:endParaRPr lang="en-SI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8A64BE5-04EA-DA49-B689-964E1C4B4D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dirty="0" smtClean="0"/>
              <a:t>Katarina Česnik</a:t>
            </a:r>
            <a:endParaRPr lang="en-SI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5B2B2AA-B8DE-4FEB-4171-FFF07DE5910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katarina.cesnik@cipra.org</a:t>
            </a:r>
            <a:endParaRPr lang="en-SI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532F927-6B4A-815A-DBBC-9555D707DE1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sl-SI" dirty="0" smtClean="0">
                <a:hlinkClick r:id="rId2"/>
              </a:rPr>
              <a:t>CIPRA Slovenija</a:t>
            </a:r>
            <a:endParaRPr lang="en-SI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65E8FD8-8E17-2E25-87A1-AD7635FF5A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lnSpcReduction="10000"/>
          </a:bodyPr>
          <a:lstStyle/>
          <a:p>
            <a:endParaRPr lang="en-SI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F2B2616-1A9D-589F-6318-013AB310CEE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sl-SI" dirty="0" smtClean="0">
                <a:hlinkClick r:id="rId3"/>
              </a:rPr>
              <a:t>CIPRA Slovenija</a:t>
            </a:r>
            <a:endParaRPr lang="en-SI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5D637D3-1C35-FA43-06FF-FC0FE71F080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sl-SI" dirty="0" smtClean="0">
                <a:hlinkClick r:id="rId4"/>
              </a:rPr>
              <a:t>CIPRA Slovenija</a:t>
            </a:r>
            <a:endParaRPr lang="en-SI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9EE07A-3614-A2EB-8F02-B4047F14C9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0" y="5713191"/>
            <a:ext cx="12192000" cy="10795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359" y="2651521"/>
            <a:ext cx="1585075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97234" y="1124122"/>
            <a:ext cx="10468239" cy="1160979"/>
          </a:xfrm>
        </p:spPr>
        <p:txBody>
          <a:bodyPr/>
          <a:lstStyle/>
          <a:p>
            <a:r>
              <a:rPr lang="pl-PL" b="0" dirty="0" smtClean="0"/>
              <a:t>Kdo je CIPRA in kaj počnemo? </a:t>
            </a: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8" y="2400217"/>
            <a:ext cx="5856799" cy="3749312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400" b="1" dirty="0" err="1" smtClean="0"/>
              <a:t>mednarodn</a:t>
            </a:r>
            <a:r>
              <a:rPr lang="sl-SI" sz="1400" b="1" dirty="0" smtClean="0"/>
              <a:t>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komisij</a:t>
            </a:r>
            <a:r>
              <a:rPr lang="sl-SI" sz="1400" b="1" dirty="0" smtClean="0"/>
              <a:t>a</a:t>
            </a:r>
            <a:r>
              <a:rPr lang="en-GB" sz="1400" b="1" dirty="0" smtClean="0"/>
              <a:t> </a:t>
            </a:r>
            <a:r>
              <a:rPr lang="en-GB" sz="1400" dirty="0" err="1"/>
              <a:t>za</a:t>
            </a:r>
            <a:r>
              <a:rPr lang="en-GB" sz="1400" dirty="0"/>
              <a:t> </a:t>
            </a:r>
            <a:r>
              <a:rPr lang="en-GB" sz="1400" dirty="0" err="1"/>
              <a:t>varstvo</a:t>
            </a:r>
            <a:r>
              <a:rPr lang="en-GB" sz="1400" dirty="0"/>
              <a:t> Alp</a:t>
            </a:r>
            <a:r>
              <a:rPr lang="sl-SI" sz="1400" dirty="0"/>
              <a:t>, </a:t>
            </a:r>
            <a:r>
              <a:rPr lang="en-GB" sz="1400" dirty="0"/>
              <a:t>del </a:t>
            </a:r>
            <a:r>
              <a:rPr lang="en-GB" sz="1400" b="1" dirty="0" err="1"/>
              <a:t>mednarodne</a:t>
            </a:r>
            <a:r>
              <a:rPr lang="en-GB" sz="1400" b="1" dirty="0"/>
              <a:t> </a:t>
            </a:r>
            <a:r>
              <a:rPr lang="en-GB" sz="1400" b="1" dirty="0" err="1"/>
              <a:t>mreže</a:t>
            </a:r>
            <a:r>
              <a:rPr lang="en-GB" sz="1400" b="1" dirty="0"/>
              <a:t> </a:t>
            </a:r>
            <a:r>
              <a:rPr lang="en-GB" sz="1400" dirty="0" smtClean="0"/>
              <a:t>CIPRA</a:t>
            </a:r>
            <a:endParaRPr lang="sl-SI" sz="1400" dirty="0"/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sl-SI" sz="1400" dirty="0" smtClean="0"/>
              <a:t>poslanstvo CIPRE je </a:t>
            </a:r>
            <a:r>
              <a:rPr lang="pl-PL" sz="1400" b="1" dirty="0"/>
              <a:t>trajnostni razvoj v alpskem </a:t>
            </a:r>
            <a:r>
              <a:rPr lang="pl-PL" sz="1400" b="1" dirty="0" smtClean="0"/>
              <a:t>prostoru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sl-SI" sz="1400" b="1" dirty="0" smtClean="0"/>
              <a:t>promet</a:t>
            </a:r>
            <a:r>
              <a:rPr lang="sl-SI" sz="1400" dirty="0" smtClean="0"/>
              <a:t>, </a:t>
            </a:r>
            <a:r>
              <a:rPr lang="sl-SI" sz="1400" dirty="0"/>
              <a:t>omogoča dostop do storitev</a:t>
            </a:r>
            <a:r>
              <a:rPr lang="sl-SI" sz="1400" dirty="0" smtClean="0"/>
              <a:t>, pomembno vpliva na  </a:t>
            </a:r>
            <a:r>
              <a:rPr lang="sl-SI" sz="1400" dirty="0"/>
              <a:t>kakovost življenja </a:t>
            </a:r>
            <a:r>
              <a:rPr lang="sl-SI" sz="1400" dirty="0" smtClean="0"/>
              <a:t>in zdravje </a:t>
            </a:r>
            <a:endParaRPr lang="sl-SI" sz="1400" dirty="0"/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sl-SI" sz="1400" dirty="0" smtClean="0"/>
              <a:t>uporaba </a:t>
            </a:r>
            <a:r>
              <a:rPr lang="sl-SI" sz="1400" dirty="0"/>
              <a:t>javnega prometa zahteva spremembo navad </a:t>
            </a:r>
            <a:r>
              <a:rPr lang="sl-SI" sz="1400" dirty="0" smtClean="0"/>
              <a:t>-</a:t>
            </a:r>
            <a:r>
              <a:rPr lang="sl-SI" sz="1400" b="1" dirty="0" smtClean="0"/>
              <a:t>ozaveščamo</a:t>
            </a:r>
            <a:r>
              <a:rPr lang="sl-SI" sz="1400" b="1" dirty="0"/>
              <a:t>, informiramo in izobražujemo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sl-SI" sz="1400" dirty="0" smtClean="0"/>
              <a:t>koordiniramo </a:t>
            </a:r>
            <a:r>
              <a:rPr lang="sl-SI" sz="1400" dirty="0"/>
              <a:t>Koalicijo za trajnostno prometno </a:t>
            </a:r>
            <a:r>
              <a:rPr lang="sl-SI" sz="1400" dirty="0" smtClean="0"/>
              <a:t>politiko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sl-SI" sz="1400" dirty="0"/>
              <a:t>sodelovali smo pri pripravi </a:t>
            </a:r>
            <a:r>
              <a:rPr lang="sl-SI" sz="1400" dirty="0" smtClean="0"/>
              <a:t> </a:t>
            </a:r>
            <a:r>
              <a:rPr lang="sl-SI" sz="1400" dirty="0"/>
              <a:t>OCPS </a:t>
            </a:r>
            <a:r>
              <a:rPr lang="sl-SI" sz="1400" dirty="0" smtClean="0"/>
              <a:t>Šoštanj</a:t>
            </a:r>
            <a:endParaRPr lang="sl-SI" sz="1400" dirty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sl-SI" dirty="0" err="1" smtClean="0"/>
              <a:t>Foto:Jenni</a:t>
            </a:r>
            <a:r>
              <a:rPr lang="sl-SI" dirty="0" smtClean="0"/>
              <a:t> </a:t>
            </a:r>
            <a:r>
              <a:rPr lang="sl-SI" dirty="0" err="1" smtClean="0"/>
              <a:t>Kuck</a:t>
            </a:r>
            <a:endParaRPr lang="en-US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07" y="2400217"/>
            <a:ext cx="5003681" cy="3337455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2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9463089" cy="1160979"/>
          </a:xfrm>
        </p:spPr>
        <p:txBody>
          <a:bodyPr/>
          <a:lstStyle/>
          <a:p>
            <a:r>
              <a:rPr lang="sl-SI" sz="3200" dirty="0" smtClean="0"/>
              <a:t>Kako je javni prevoz v Sloveniji organiziran?</a:t>
            </a:r>
            <a:endParaRPr lang="en-US" sz="3200" dirty="0"/>
          </a:p>
        </p:txBody>
      </p:sp>
      <p:sp>
        <p:nvSpPr>
          <p:cNvPr id="7" name="Elipsa 6"/>
          <p:cNvSpPr/>
          <p:nvPr/>
        </p:nvSpPr>
        <p:spPr>
          <a:xfrm>
            <a:off x="1910793" y="2467154"/>
            <a:ext cx="2570672" cy="8712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/>
              <a:t>M</a:t>
            </a:r>
            <a:r>
              <a:rPr lang="sl-SI" dirty="0" smtClean="0">
                <a:solidFill>
                  <a:schemeClr val="tx1"/>
                </a:solidFill>
              </a:rPr>
              <a:t>MEDKRAJEVNI</a:t>
            </a:r>
            <a:endParaRPr lang="en-US" dirty="0"/>
          </a:p>
        </p:txBody>
      </p:sp>
      <p:sp>
        <p:nvSpPr>
          <p:cNvPr id="8" name="Elipsa 7"/>
          <p:cNvSpPr/>
          <p:nvPr/>
        </p:nvSpPr>
        <p:spPr>
          <a:xfrm>
            <a:off x="7480582" y="2467154"/>
            <a:ext cx="2750346" cy="8712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>
                <a:solidFill>
                  <a:schemeClr val="tx1"/>
                </a:solidFill>
              </a:rPr>
              <a:t>MESTNI/KRAJEVNI</a:t>
            </a:r>
            <a:endParaRPr lang="en-US" dirty="0"/>
          </a:p>
        </p:txBody>
      </p:sp>
      <p:sp>
        <p:nvSpPr>
          <p:cNvPr id="10" name="Elipsa 9"/>
          <p:cNvSpPr/>
          <p:nvPr/>
        </p:nvSpPr>
        <p:spPr>
          <a:xfrm>
            <a:off x="625457" y="4137803"/>
            <a:ext cx="2570672" cy="8712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>
                <a:solidFill>
                  <a:schemeClr val="tx1"/>
                </a:solidFill>
              </a:rPr>
              <a:t>AVTOBUSNI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Elipsa 10"/>
          <p:cNvSpPr/>
          <p:nvPr/>
        </p:nvSpPr>
        <p:spPr>
          <a:xfrm>
            <a:off x="3753970" y="4137803"/>
            <a:ext cx="2570672" cy="8712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/>
              <a:t>M</a:t>
            </a:r>
            <a:r>
              <a:rPr lang="sl-SI" dirty="0" smtClean="0">
                <a:solidFill>
                  <a:schemeClr val="tx1"/>
                </a:solidFill>
              </a:rPr>
              <a:t>ŽELEZNIŠKI</a:t>
            </a:r>
            <a:endParaRPr lang="en-US" dirty="0"/>
          </a:p>
        </p:txBody>
      </p:sp>
      <p:cxnSp>
        <p:nvCxnSpPr>
          <p:cNvPr id="13" name="Raven puščični povezovalnik 12"/>
          <p:cNvCxnSpPr/>
          <p:nvPr/>
        </p:nvCxnSpPr>
        <p:spPr>
          <a:xfrm>
            <a:off x="8786743" y="3338422"/>
            <a:ext cx="641" cy="4471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oljeZBesedilom 13"/>
          <p:cNvSpPr txBox="1"/>
          <p:nvPr/>
        </p:nvSpPr>
        <p:spPr>
          <a:xfrm>
            <a:off x="6950230" y="3785616"/>
            <a:ext cx="4424906" cy="1318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sl-SI" altLang="en-US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Vsa večja mesta (Ljubljana, Maribor, </a:t>
            </a:r>
            <a:r>
              <a:rPr lang="sl-SI" altLang="en-US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Koper, </a:t>
            </a:r>
            <a:r>
              <a:rPr lang="sl-SI" altLang="en-US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  <a:p>
            <a:pPr lvl="0"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sl-SI" altLang="en-US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Mestna občina </a:t>
            </a:r>
            <a:r>
              <a:rPr lang="sl-SI" altLang="en-US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Velenje - LOKALC</a:t>
            </a:r>
          </a:p>
          <a:p>
            <a:pPr lvl="0"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sl-SI" altLang="en-US" sz="1400" dirty="0" smtClean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Mestni promet Celje - CELEBUS</a:t>
            </a:r>
            <a:endParaRPr lang="sl-SI" altLang="en-US" sz="1400" dirty="0">
              <a:solidFill>
                <a:srgbClr val="3739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sl-SI" altLang="en-US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Raven puščični povezovalnik 21"/>
          <p:cNvCxnSpPr>
            <a:stCxn id="7" idx="4"/>
          </p:cNvCxnSpPr>
          <p:nvPr/>
        </p:nvCxnSpPr>
        <p:spPr>
          <a:xfrm flipH="1">
            <a:off x="2185416" y="3338422"/>
            <a:ext cx="1010713" cy="7993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aven puščični povezovalnik 23"/>
          <p:cNvCxnSpPr>
            <a:stCxn id="7" idx="4"/>
            <a:endCxn id="11" idx="0"/>
          </p:cNvCxnSpPr>
          <p:nvPr/>
        </p:nvCxnSpPr>
        <p:spPr>
          <a:xfrm>
            <a:off x="3196129" y="3338422"/>
            <a:ext cx="1843177" cy="7993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oljeZBesedilom 24"/>
          <p:cNvSpPr txBox="1"/>
          <p:nvPr/>
        </p:nvSpPr>
        <p:spPr>
          <a:xfrm>
            <a:off x="543989" y="5199750"/>
            <a:ext cx="3423822" cy="14797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Arriva,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družba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prevoz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potnikov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d.o.o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Nomago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d.o.o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Avtobusni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promet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Murska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Sobota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d.d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fontAlgn="base">
              <a:lnSpc>
                <a:spcPts val="2000"/>
              </a:lnSpc>
              <a:spcBef>
                <a:spcPts val="1000"/>
              </a:spcBef>
              <a:spcAft>
                <a:spcPct val="0"/>
              </a:spcAft>
            </a:pP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Ljubljanski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potniški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promet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d.o.o</a:t>
            </a:r>
            <a:r>
              <a:rPr lang="en-GB" sz="1400" dirty="0">
                <a:solidFill>
                  <a:srgbClr val="3739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71592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0468239" cy="1160979"/>
          </a:xfrm>
        </p:spPr>
        <p:txBody>
          <a:bodyPr/>
          <a:lstStyle/>
          <a:p>
            <a:r>
              <a:rPr lang="pl-PL" dirty="0"/>
              <a:t>Družba za upravljanje javnega potniškega prometa</a:t>
            </a: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8" y="2194289"/>
            <a:ext cx="5891605" cy="3971562"/>
          </a:xfrm>
        </p:spPr>
        <p:txBody>
          <a:bodyPr>
            <a:normAutofit/>
          </a:bodyPr>
          <a:lstStyle/>
          <a:p>
            <a:r>
              <a:rPr lang="en-GB" sz="1400" dirty="0" err="1"/>
              <a:t>Ključne</a:t>
            </a:r>
            <a:r>
              <a:rPr lang="en-GB" sz="1400" dirty="0"/>
              <a:t> </a:t>
            </a:r>
            <a:r>
              <a:rPr lang="en-GB" sz="1400" dirty="0" err="1"/>
              <a:t>naloge</a:t>
            </a:r>
            <a:r>
              <a:rPr lang="en-GB" sz="1400" dirty="0"/>
              <a:t>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b="1" dirty="0" err="1"/>
              <a:t>upravljanje</a:t>
            </a:r>
            <a:r>
              <a:rPr lang="en-GB" sz="1400" b="1" dirty="0"/>
              <a:t> </a:t>
            </a:r>
            <a:r>
              <a:rPr lang="en-GB" sz="1400" b="1" dirty="0" err="1"/>
              <a:t>integriranega</a:t>
            </a:r>
            <a:r>
              <a:rPr lang="en-GB" sz="1400" b="1" dirty="0"/>
              <a:t> </a:t>
            </a:r>
            <a:r>
              <a:rPr lang="en-GB" sz="1400" b="1" dirty="0" err="1"/>
              <a:t>javnega</a:t>
            </a:r>
            <a:r>
              <a:rPr lang="en-GB" sz="1400" b="1" dirty="0"/>
              <a:t> </a:t>
            </a:r>
            <a:r>
              <a:rPr lang="en-GB" sz="1400" b="1" dirty="0" err="1"/>
              <a:t>potniškega</a:t>
            </a:r>
            <a:r>
              <a:rPr lang="en-GB" sz="1400" b="1" dirty="0"/>
              <a:t> </a:t>
            </a:r>
            <a:r>
              <a:rPr lang="en-GB" sz="1400" b="1" dirty="0" err="1"/>
              <a:t>prometa</a:t>
            </a:r>
            <a:r>
              <a:rPr lang="en-GB" sz="1400" b="1" dirty="0"/>
              <a:t> (IJPP</a:t>
            </a:r>
            <a:r>
              <a:rPr lang="en-GB" sz="1400" b="1" dirty="0" smtClean="0"/>
              <a:t>)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dirty="0" smtClean="0"/>
              <a:t>u</a:t>
            </a:r>
            <a:r>
              <a:rPr lang="en-GB" sz="1400" dirty="0" err="1" smtClean="0"/>
              <a:t>pravljanje</a:t>
            </a:r>
            <a:r>
              <a:rPr lang="en-GB" sz="1400" dirty="0" smtClean="0"/>
              <a:t> </a:t>
            </a:r>
            <a:r>
              <a:rPr lang="en-GB" sz="1400" dirty="0" err="1" smtClean="0"/>
              <a:t>sistema</a:t>
            </a:r>
            <a:r>
              <a:rPr lang="en-GB" sz="1400" dirty="0" smtClean="0"/>
              <a:t> </a:t>
            </a:r>
            <a:r>
              <a:rPr lang="en-GB" sz="1400" b="1" dirty="0" err="1" smtClean="0"/>
              <a:t>enotne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vozovnice</a:t>
            </a:r>
            <a:endParaRPr lang="sl-SI" sz="14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dirty="0" err="1" smtClean="0"/>
              <a:t>skrb</a:t>
            </a:r>
            <a:r>
              <a:rPr lang="en-GB" sz="1400" dirty="0" smtClean="0"/>
              <a:t> </a:t>
            </a:r>
            <a:r>
              <a:rPr lang="en-GB" sz="1400" dirty="0" err="1"/>
              <a:t>za</a:t>
            </a:r>
            <a:r>
              <a:rPr lang="en-GB" sz="1400" dirty="0"/>
              <a:t> </a:t>
            </a:r>
            <a:r>
              <a:rPr lang="en-GB" sz="1400" b="1" dirty="0" err="1"/>
              <a:t>subvencionirane</a:t>
            </a:r>
            <a:r>
              <a:rPr lang="en-GB" sz="1400" b="1" dirty="0"/>
              <a:t> </a:t>
            </a:r>
            <a:r>
              <a:rPr lang="en-GB" sz="1400" b="1" dirty="0" err="1"/>
              <a:t>vozovnice</a:t>
            </a:r>
            <a:r>
              <a:rPr lang="en-GB" sz="1400" dirty="0"/>
              <a:t> (</a:t>
            </a:r>
            <a:r>
              <a:rPr lang="en-GB" sz="1400" dirty="0" err="1"/>
              <a:t>dijaki</a:t>
            </a:r>
            <a:r>
              <a:rPr lang="en-GB" sz="1400" dirty="0"/>
              <a:t>, </a:t>
            </a:r>
            <a:r>
              <a:rPr lang="en-GB" sz="1400" dirty="0" err="1"/>
              <a:t>študenti</a:t>
            </a:r>
            <a:r>
              <a:rPr lang="en-GB" sz="1400" dirty="0"/>
              <a:t>, </a:t>
            </a:r>
            <a:r>
              <a:rPr lang="en-GB" sz="1400" dirty="0" err="1" smtClean="0"/>
              <a:t>upokojenci</a:t>
            </a:r>
            <a:r>
              <a:rPr lang="en-GB" sz="1400" dirty="0" smtClean="0"/>
              <a:t>)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dirty="0" err="1" smtClean="0"/>
              <a:t>priprava</a:t>
            </a:r>
            <a:r>
              <a:rPr lang="en-GB" sz="1400" dirty="0" smtClean="0"/>
              <a:t> </a:t>
            </a:r>
            <a:r>
              <a:rPr lang="en-GB" sz="1400" b="1" dirty="0" err="1" smtClean="0"/>
              <a:t>strategij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razvoja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javnega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potniškega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prometa</a:t>
            </a:r>
            <a:r>
              <a:rPr lang="en-GB" sz="1400" dirty="0" smtClean="0"/>
              <a:t> (</a:t>
            </a:r>
            <a:r>
              <a:rPr lang="en-GB" sz="1400" dirty="0" err="1" smtClean="0"/>
              <a:t>npr</a:t>
            </a:r>
            <a:r>
              <a:rPr lang="en-GB" sz="1400" dirty="0" smtClean="0"/>
              <a:t>.</a:t>
            </a:r>
            <a:r>
              <a:rPr lang="sl-SI" sz="1400" dirty="0" smtClean="0"/>
              <a:t> število </a:t>
            </a:r>
            <a:r>
              <a:rPr lang="en-GB" sz="1400" dirty="0" err="1" smtClean="0"/>
              <a:t>vlakov</a:t>
            </a:r>
            <a:r>
              <a:rPr lang="en-GB" sz="1400" dirty="0" smtClean="0"/>
              <a:t>, </a:t>
            </a:r>
            <a:r>
              <a:rPr lang="en-GB" sz="1400" dirty="0" err="1" smtClean="0"/>
              <a:t>boljša</a:t>
            </a:r>
            <a:r>
              <a:rPr lang="en-GB" sz="1400" dirty="0" smtClean="0"/>
              <a:t> </a:t>
            </a:r>
            <a:r>
              <a:rPr lang="en-GB" sz="1400" dirty="0" err="1" smtClean="0"/>
              <a:t>usklajenost</a:t>
            </a:r>
            <a:r>
              <a:rPr lang="en-GB" sz="1400" dirty="0" smtClean="0"/>
              <a:t> </a:t>
            </a:r>
            <a:r>
              <a:rPr lang="en-GB" sz="1400" dirty="0" err="1" smtClean="0"/>
              <a:t>avtobusov</a:t>
            </a:r>
            <a:r>
              <a:rPr lang="sl-SI" sz="1400" dirty="0" smtClean="0"/>
              <a:t> …</a:t>
            </a:r>
            <a:r>
              <a:rPr lang="en-GB" sz="1400" dirty="0" smtClean="0"/>
              <a:t>)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/>
              <a:t>r</a:t>
            </a:r>
            <a:r>
              <a:rPr lang="sl-SI" sz="1400" b="1" dirty="0" smtClean="0"/>
              <a:t>aziskave in analize potreb potnikov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err="1" smtClean="0"/>
              <a:t>p</a:t>
            </a:r>
            <a:r>
              <a:rPr lang="en-GB" sz="1400" b="1" dirty="0" err="1" smtClean="0"/>
              <a:t>odeljevanje</a:t>
            </a:r>
            <a:r>
              <a:rPr lang="en-GB" sz="1400" b="1" dirty="0" smtClean="0"/>
              <a:t> </a:t>
            </a:r>
            <a:r>
              <a:rPr lang="en-GB" sz="1400" b="1" dirty="0"/>
              <a:t>in </a:t>
            </a:r>
            <a:r>
              <a:rPr lang="en-GB" sz="1400" b="1" dirty="0" err="1"/>
              <a:t>izvajanje</a:t>
            </a:r>
            <a:r>
              <a:rPr lang="en-GB" sz="1400" b="1" dirty="0"/>
              <a:t> </a:t>
            </a:r>
            <a:r>
              <a:rPr lang="en-GB" sz="1400" b="1" dirty="0" err="1"/>
              <a:t>koncesij</a:t>
            </a:r>
            <a:endParaRPr lang="en-GB" sz="1400" b="1" dirty="0" smtClean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>
          <a:xfrm>
            <a:off x="6780213" y="5277169"/>
            <a:ext cx="4968875" cy="288925"/>
          </a:xfrm>
        </p:spPr>
        <p:txBody>
          <a:bodyPr/>
          <a:lstStyle/>
          <a:p>
            <a:r>
              <a:rPr lang="sl-SI" dirty="0" smtClean="0"/>
              <a:t>Foto: DUJPP</a:t>
            </a:r>
            <a:endParaRPr lang="en-US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213" y="2442369"/>
            <a:ext cx="4774260" cy="2685521"/>
          </a:xfrm>
          <a:prstGeom prst="rect">
            <a:avLst/>
          </a:prstGeom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3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0468239" cy="1160979"/>
          </a:xfrm>
        </p:spPr>
        <p:txBody>
          <a:bodyPr/>
          <a:lstStyle/>
          <a:p>
            <a:r>
              <a:rPr lang="pl-PL" b="0" dirty="0" smtClean="0"/>
              <a:t>Enotne vozovnice - IJPP</a:t>
            </a: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7" y="1965960"/>
            <a:ext cx="5567754" cy="3971562"/>
          </a:xfrm>
        </p:spPr>
        <p:txBody>
          <a:bodyPr>
            <a:normAutofit/>
          </a:bodyPr>
          <a:lstStyle/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en-GB" sz="1400" dirty="0" err="1"/>
              <a:t>veljajo</a:t>
            </a:r>
            <a:r>
              <a:rPr lang="en-GB" sz="1400" dirty="0"/>
              <a:t> v </a:t>
            </a:r>
            <a:r>
              <a:rPr lang="sl-SI" sz="1400" dirty="0"/>
              <a:t>medkrajevnem </a:t>
            </a:r>
            <a:r>
              <a:rPr lang="en-GB" sz="1400" dirty="0" err="1"/>
              <a:t>avtobusnem</a:t>
            </a:r>
            <a:r>
              <a:rPr lang="en-GB" sz="1400" dirty="0"/>
              <a:t> in </a:t>
            </a:r>
            <a:r>
              <a:rPr lang="en-GB" sz="1400" dirty="0" err="1"/>
              <a:t>železniškem</a:t>
            </a:r>
            <a:r>
              <a:rPr lang="en-GB" sz="1400" dirty="0"/>
              <a:t> </a:t>
            </a:r>
            <a:r>
              <a:rPr lang="sl-SI" sz="1400" dirty="0"/>
              <a:t>prometu ter </a:t>
            </a:r>
            <a:r>
              <a:rPr lang="sv-SE" sz="1400" dirty="0"/>
              <a:t>v </a:t>
            </a:r>
            <a:r>
              <a:rPr lang="en-GB" sz="1400" dirty="0" err="1"/>
              <a:t>mestnem</a:t>
            </a:r>
            <a:r>
              <a:rPr lang="en-GB" sz="1400" dirty="0"/>
              <a:t> </a:t>
            </a:r>
            <a:r>
              <a:rPr lang="en-GB" sz="1400" dirty="0" err="1"/>
              <a:t>potniškem</a:t>
            </a:r>
            <a:r>
              <a:rPr lang="en-GB" sz="1400" dirty="0"/>
              <a:t> </a:t>
            </a:r>
            <a:r>
              <a:rPr lang="en-GB" sz="1400" dirty="0" err="1" smtClean="0"/>
              <a:t>prometu</a:t>
            </a:r>
            <a:endParaRPr lang="sl-SI" sz="1400" dirty="0" smtClean="0"/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dirty="0" smtClean="0"/>
              <a:t>omogočajo </a:t>
            </a:r>
            <a:r>
              <a:rPr lang="en-GB" sz="1400" dirty="0" err="1" smtClean="0"/>
              <a:t>prosto</a:t>
            </a:r>
            <a:r>
              <a:rPr lang="en-GB" sz="1400" dirty="0" smtClean="0"/>
              <a:t> </a:t>
            </a:r>
            <a:r>
              <a:rPr lang="en-GB" sz="1400" dirty="0" err="1" smtClean="0"/>
              <a:t>prestopanje</a:t>
            </a:r>
            <a:r>
              <a:rPr lang="en-GB" sz="1400" dirty="0" smtClean="0"/>
              <a:t> v </a:t>
            </a:r>
            <a:r>
              <a:rPr lang="en-GB" sz="1400" b="1" dirty="0" err="1"/>
              <a:t>časovnem</a:t>
            </a:r>
            <a:r>
              <a:rPr lang="en-GB" sz="1400" dirty="0"/>
              <a:t> in </a:t>
            </a:r>
            <a:r>
              <a:rPr lang="en-GB" sz="1400" b="1" dirty="0" err="1"/>
              <a:t>geografsko</a:t>
            </a:r>
            <a:r>
              <a:rPr lang="en-GB" sz="1400" dirty="0"/>
              <a:t> </a:t>
            </a:r>
            <a:r>
              <a:rPr lang="en-GB" sz="1400" dirty="0" err="1"/>
              <a:t>določenem</a:t>
            </a:r>
            <a:r>
              <a:rPr lang="en-GB" sz="1400" dirty="0"/>
              <a:t> </a:t>
            </a:r>
            <a:r>
              <a:rPr lang="en-GB" sz="1400" dirty="0" err="1"/>
              <a:t>okvirju</a:t>
            </a:r>
            <a:r>
              <a:rPr lang="en-GB" sz="1400" dirty="0"/>
              <a:t> </a:t>
            </a:r>
            <a:r>
              <a:rPr lang="en-GB" sz="1400" dirty="0" err="1"/>
              <a:t>veljavnosti</a:t>
            </a:r>
            <a:r>
              <a:rPr lang="en-GB" sz="1400" dirty="0"/>
              <a:t> </a:t>
            </a:r>
            <a:r>
              <a:rPr lang="en-GB" sz="1400" dirty="0" err="1" smtClean="0"/>
              <a:t>vozovnice</a:t>
            </a:r>
            <a:endParaRPr lang="sl-SI" sz="1400" dirty="0" smtClean="0"/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v-SE" sz="1400" dirty="0"/>
              <a:t>enkratna</a:t>
            </a:r>
            <a:r>
              <a:rPr lang="sv-SE" sz="1400" dirty="0" smtClean="0"/>
              <a:t>,</a:t>
            </a:r>
            <a:r>
              <a:rPr lang="sl-SI" sz="1400" dirty="0" smtClean="0"/>
              <a:t> dnevna,</a:t>
            </a:r>
            <a:r>
              <a:rPr lang="sv-SE" sz="1400" dirty="0" smtClean="0"/>
              <a:t> </a:t>
            </a:r>
            <a:r>
              <a:rPr lang="sv-SE" sz="1400" dirty="0"/>
              <a:t>tridnevna, tedenska, </a:t>
            </a:r>
            <a:r>
              <a:rPr lang="sv-SE" sz="1400" dirty="0" smtClean="0"/>
              <a:t>mesečna</a:t>
            </a:r>
            <a:r>
              <a:rPr lang="sl-SI" sz="1400" dirty="0"/>
              <a:t> </a:t>
            </a:r>
            <a:r>
              <a:rPr lang="sl-SI" sz="1400" dirty="0" smtClean="0"/>
              <a:t>in </a:t>
            </a:r>
            <a:r>
              <a:rPr lang="sv-SE" sz="1400" dirty="0" smtClean="0"/>
              <a:t>letna</a:t>
            </a:r>
            <a:endParaRPr lang="sl-SI" sz="1400" dirty="0" smtClean="0"/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b="1" dirty="0"/>
              <a:t>i</a:t>
            </a:r>
            <a:r>
              <a:rPr lang="sl-SI" sz="1400" b="1" dirty="0" smtClean="0"/>
              <a:t>menska</a:t>
            </a:r>
            <a:r>
              <a:rPr lang="sl-SI" sz="1400" dirty="0" smtClean="0"/>
              <a:t> in </a:t>
            </a:r>
            <a:r>
              <a:rPr lang="sl-SI" sz="1400" b="1" dirty="0" err="1" smtClean="0"/>
              <a:t>neimenska</a:t>
            </a:r>
            <a:endParaRPr lang="sl-SI" sz="1400" b="1" dirty="0"/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en-GB" sz="1400" dirty="0" smtClean="0"/>
              <a:t>je </a:t>
            </a:r>
            <a:r>
              <a:rPr lang="en-GB" sz="1400" b="1" dirty="0" err="1"/>
              <a:t>elektronske</a:t>
            </a:r>
            <a:r>
              <a:rPr lang="en-GB" sz="1400" b="1" dirty="0"/>
              <a:t> </a:t>
            </a:r>
            <a:r>
              <a:rPr lang="en-GB" sz="1400" b="1" dirty="0" err="1"/>
              <a:t>oblike</a:t>
            </a:r>
            <a:r>
              <a:rPr lang="en-GB" sz="1400" dirty="0"/>
              <a:t>, </a:t>
            </a:r>
            <a:r>
              <a:rPr lang="en-GB" sz="1400" dirty="0" smtClean="0"/>
              <a:t>se </a:t>
            </a:r>
            <a:r>
              <a:rPr lang="en-GB" sz="1400" dirty="0" err="1"/>
              <a:t>naloži</a:t>
            </a:r>
            <a:r>
              <a:rPr lang="en-GB" sz="1400" dirty="0"/>
              <a:t> </a:t>
            </a:r>
            <a:r>
              <a:rPr lang="en-GB" sz="1400" dirty="0" err="1"/>
              <a:t>na</a:t>
            </a:r>
            <a:r>
              <a:rPr lang="en-GB" sz="1400" dirty="0"/>
              <a:t> </a:t>
            </a:r>
            <a:r>
              <a:rPr lang="en-GB" sz="1400" dirty="0" err="1"/>
              <a:t>elektronsko</a:t>
            </a:r>
            <a:r>
              <a:rPr lang="en-GB" sz="1400" dirty="0"/>
              <a:t> </a:t>
            </a:r>
            <a:r>
              <a:rPr lang="en-GB" sz="1400" b="1" dirty="0" err="1"/>
              <a:t>čip</a:t>
            </a:r>
            <a:r>
              <a:rPr lang="en-GB" sz="1400" b="1" dirty="0"/>
              <a:t> </a:t>
            </a:r>
            <a:r>
              <a:rPr lang="en-GB" sz="1400" b="1" dirty="0" err="1" smtClean="0"/>
              <a:t>kartico</a:t>
            </a:r>
            <a:endParaRPr lang="sl-SI" sz="1400" b="1" dirty="0"/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dirty="0"/>
              <a:t>u</a:t>
            </a:r>
            <a:r>
              <a:rPr lang="sl-SI" sz="1400" dirty="0" smtClean="0"/>
              <a:t>porabne kartice različnih ponudnikov, če imajo oznako </a:t>
            </a:r>
            <a:r>
              <a:rPr lang="sl-SI" sz="1400" b="1" dirty="0" smtClean="0"/>
              <a:t>IJPP</a:t>
            </a:r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dirty="0"/>
              <a:t>v</a:t>
            </a:r>
            <a:r>
              <a:rPr lang="sl-SI" sz="1400" dirty="0" smtClean="0"/>
              <a:t>ozovnice s popusti</a:t>
            </a:r>
            <a:endParaRPr lang="en-GB" sz="1400" dirty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>
          <a:xfrm>
            <a:off x="6839743" y="5468607"/>
            <a:ext cx="4968875" cy="288925"/>
          </a:xfrm>
        </p:spPr>
        <p:txBody>
          <a:bodyPr/>
          <a:lstStyle/>
          <a:p>
            <a:r>
              <a:rPr lang="sl-SI" dirty="0" smtClean="0"/>
              <a:t>Foto: Občina Luče</a:t>
            </a:r>
            <a:endParaRPr lang="en-US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108" y="2269802"/>
            <a:ext cx="3888739" cy="2916554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7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23964"/>
            <a:ext cx="10468239" cy="694932"/>
          </a:xfrm>
        </p:spPr>
        <p:txBody>
          <a:bodyPr/>
          <a:lstStyle/>
          <a:p>
            <a:r>
              <a:rPr lang="pl-PL" b="0" dirty="0" smtClean="0"/>
              <a:t>Enotne vozovnice - IJPP</a:t>
            </a: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7" y="1965960"/>
            <a:ext cx="5567754" cy="4307840"/>
          </a:xfrm>
        </p:spPr>
        <p:txBody>
          <a:bodyPr>
            <a:normAutofit/>
          </a:bodyPr>
          <a:lstStyle/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b="1" dirty="0"/>
              <a:t>n</a:t>
            </a:r>
            <a:r>
              <a:rPr lang="sl-SI" sz="1400" b="1" dirty="0" smtClean="0"/>
              <a:t>akup kartice IJPP: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l-PL" sz="1400" dirty="0" smtClean="0"/>
              <a:t>v spletni </a:t>
            </a:r>
            <a:r>
              <a:rPr lang="pl-PL" sz="1400" dirty="0"/>
              <a:t>prodaji ali na fizičnem prodajanem mestu </a:t>
            </a:r>
            <a:r>
              <a:rPr lang="pl-PL" sz="1400" dirty="0" smtClean="0"/>
              <a:t>prevoznika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l-PL" sz="1400" dirty="0" smtClean="0"/>
              <a:t>obrazec </a:t>
            </a:r>
            <a:r>
              <a:rPr lang="pl-PL" sz="1400" dirty="0"/>
              <a:t>z osnovnimi osebnimi podatki </a:t>
            </a:r>
            <a:endParaRPr lang="pl-PL" sz="1400" dirty="0" smtClean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400" dirty="0" err="1" smtClean="0"/>
              <a:t>potnik</a:t>
            </a:r>
            <a:r>
              <a:rPr lang="en-GB" sz="1400" dirty="0" smtClean="0"/>
              <a:t> </a:t>
            </a:r>
            <a:r>
              <a:rPr lang="en-GB" sz="1400" dirty="0" err="1"/>
              <a:t>pridobi</a:t>
            </a:r>
            <a:r>
              <a:rPr lang="en-GB" sz="1400" dirty="0"/>
              <a:t> </a:t>
            </a:r>
            <a:r>
              <a:rPr lang="en-GB" sz="1400" dirty="0" err="1"/>
              <a:t>kartico</a:t>
            </a:r>
            <a:r>
              <a:rPr lang="en-GB" sz="1400" dirty="0"/>
              <a:t> z </a:t>
            </a:r>
            <a:r>
              <a:rPr lang="en-GB" sz="1400" b="1" dirty="0" err="1"/>
              <a:t>unikatno</a:t>
            </a:r>
            <a:r>
              <a:rPr lang="en-GB" sz="1400" b="1" dirty="0"/>
              <a:t> </a:t>
            </a:r>
            <a:r>
              <a:rPr lang="en-GB" sz="1400" b="1" dirty="0" err="1"/>
              <a:t>številko</a:t>
            </a:r>
            <a:r>
              <a:rPr lang="en-GB" sz="1400" dirty="0"/>
              <a:t>, </a:t>
            </a:r>
            <a:r>
              <a:rPr lang="sl-SI" sz="1400" dirty="0" smtClean="0"/>
              <a:t>nanjo naložimo enotne vozovnice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sl-SI" sz="1400" dirty="0" smtClean="0"/>
              <a:t>preko spleta kartico dobimo v roku 5 dni, strošek 5 €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sl-SI" sz="1400" dirty="0"/>
              <a:t>f</a:t>
            </a:r>
            <a:r>
              <a:rPr lang="sl-SI" sz="1400" dirty="0" smtClean="0"/>
              <a:t>izično prodajno mesto, kartico dobimo takoj </a:t>
            </a:r>
          </a:p>
          <a:p>
            <a:pPr marL="285750" indent="-285750" fontAlgn="base">
              <a:buFont typeface="Wingdings" panose="05000000000000000000" pitchFamily="2" charset="2"/>
              <a:buChar char="v"/>
            </a:pPr>
            <a:r>
              <a:rPr lang="sl-SI" sz="1400" b="1" dirty="0"/>
              <a:t>n</a:t>
            </a:r>
            <a:r>
              <a:rPr lang="sl-SI" sz="1400" b="1" dirty="0" smtClean="0"/>
              <a:t>akup enotnih vozovnic: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sl-SI" sz="1400" dirty="0" smtClean="0"/>
              <a:t>preko spleta – </a:t>
            </a:r>
            <a:r>
              <a:rPr lang="pl-PL" sz="1400" b="1" dirty="0"/>
              <a:t>aktivna v roku ene ure po </a:t>
            </a:r>
            <a:r>
              <a:rPr lang="pl-PL" sz="1400" b="1" dirty="0" smtClean="0"/>
              <a:t>nakupu</a:t>
            </a:r>
            <a:endParaRPr lang="pl-PL" sz="1400" dirty="0" smtClean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400" dirty="0" err="1"/>
              <a:t>fizičnih</a:t>
            </a:r>
            <a:r>
              <a:rPr lang="en-GB" sz="1400" dirty="0"/>
              <a:t> </a:t>
            </a:r>
            <a:r>
              <a:rPr lang="en-GB" sz="1400" dirty="0" err="1"/>
              <a:t>prodajnih</a:t>
            </a:r>
            <a:r>
              <a:rPr lang="en-GB" sz="1400" dirty="0"/>
              <a:t> </a:t>
            </a:r>
            <a:r>
              <a:rPr lang="en-GB" sz="1400" dirty="0" err="1"/>
              <a:t>mestih</a:t>
            </a:r>
            <a:r>
              <a:rPr lang="en-GB" sz="1400" dirty="0"/>
              <a:t> </a:t>
            </a:r>
            <a:r>
              <a:rPr lang="sl-SI" sz="1400" dirty="0" smtClean="0"/>
              <a:t>- </a:t>
            </a:r>
            <a:r>
              <a:rPr lang="pl-PL" sz="1400" b="1" dirty="0" smtClean="0"/>
              <a:t>aktivna </a:t>
            </a:r>
            <a:r>
              <a:rPr lang="pl-PL" sz="1400" b="1" dirty="0"/>
              <a:t>takoj po opravljenem nakupu</a:t>
            </a:r>
            <a:endParaRPr lang="sl-SI" sz="1400" b="1" dirty="0" smtClean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>
          <a:xfrm>
            <a:off x="6839743" y="5466005"/>
            <a:ext cx="4968875" cy="288925"/>
          </a:xfrm>
        </p:spPr>
        <p:txBody>
          <a:bodyPr/>
          <a:lstStyle/>
          <a:p>
            <a:r>
              <a:rPr lang="sl-SI" dirty="0" smtClean="0"/>
              <a:t>Foto: SŽ</a:t>
            </a:r>
            <a:endParaRPr lang="en-US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81" y="2321292"/>
            <a:ext cx="4400766" cy="2933844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7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0468239" cy="1160979"/>
          </a:xfrm>
        </p:spPr>
        <p:txBody>
          <a:bodyPr/>
          <a:lstStyle/>
          <a:p>
            <a:r>
              <a:rPr lang="en-GB" dirty="0" err="1"/>
              <a:t>Upokojenci</a:t>
            </a:r>
            <a:r>
              <a:rPr lang="en-GB" dirty="0"/>
              <a:t>, </a:t>
            </a:r>
            <a:r>
              <a:rPr lang="en-GB" dirty="0" err="1"/>
              <a:t>starejši</a:t>
            </a:r>
            <a:r>
              <a:rPr lang="en-GB" dirty="0"/>
              <a:t> od 65 let, </a:t>
            </a:r>
            <a:r>
              <a:rPr lang="en-GB" dirty="0" err="1"/>
              <a:t>invalidi</a:t>
            </a:r>
            <a:r>
              <a:rPr lang="en-GB" dirty="0"/>
              <a:t> in </a:t>
            </a:r>
            <a:r>
              <a:rPr lang="en-GB" dirty="0" err="1"/>
              <a:t>vojni</a:t>
            </a:r>
            <a:r>
              <a:rPr lang="en-GB" dirty="0"/>
              <a:t> </a:t>
            </a:r>
            <a:r>
              <a:rPr lang="en-GB" dirty="0" err="1"/>
              <a:t>veterani</a:t>
            </a:r>
            <a:r>
              <a:rPr lang="en-GB" b="0" dirty="0"/>
              <a:t/>
            </a:r>
            <a:br>
              <a:rPr lang="en-GB" b="0" dirty="0"/>
            </a:br>
            <a:r>
              <a:rPr lang="pl-PL" b="0" dirty="0"/>
              <a:t/>
            </a:r>
            <a:br>
              <a:rPr lang="pl-PL" b="0" dirty="0"/>
            </a:br>
            <a:endParaRPr lang="en-US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888608" y="2490623"/>
            <a:ext cx="5567754" cy="3971562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brezplačno </a:t>
            </a:r>
            <a:endParaRPr lang="sl-SI" sz="1400" b="1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dirty="0"/>
              <a:t> </a:t>
            </a:r>
            <a:r>
              <a:rPr lang="sl-SI" sz="1400" dirty="0" err="1"/>
              <a:t>p</a:t>
            </a:r>
            <a:r>
              <a:rPr lang="en-GB" sz="1400" dirty="0" err="1" smtClean="0"/>
              <a:t>ogoj</a:t>
            </a:r>
            <a:r>
              <a:rPr lang="en-GB" sz="1400" dirty="0" smtClean="0"/>
              <a:t> </a:t>
            </a:r>
            <a:r>
              <a:rPr lang="en-GB" sz="1400" dirty="0" err="1"/>
              <a:t>za</a:t>
            </a:r>
            <a:r>
              <a:rPr lang="en-GB" sz="1400" dirty="0"/>
              <a:t> </a:t>
            </a:r>
            <a:r>
              <a:rPr lang="en-GB" sz="1400" dirty="0" err="1"/>
              <a:t>pridobitev</a:t>
            </a:r>
            <a:r>
              <a:rPr lang="en-GB" sz="1400" dirty="0"/>
              <a:t> je, da </a:t>
            </a:r>
            <a:r>
              <a:rPr lang="en-GB" sz="1400" dirty="0" err="1"/>
              <a:t>vlagatelj</a:t>
            </a:r>
            <a:r>
              <a:rPr lang="en-GB" sz="1400" dirty="0"/>
              <a:t> </a:t>
            </a:r>
            <a:r>
              <a:rPr lang="en-GB" sz="1400" dirty="0" err="1"/>
              <a:t>nima</a:t>
            </a:r>
            <a:r>
              <a:rPr lang="en-GB" sz="1400" dirty="0"/>
              <a:t> </a:t>
            </a:r>
            <a:r>
              <a:rPr lang="en-GB" sz="1400" b="1" dirty="0" err="1"/>
              <a:t>sklenjenega</a:t>
            </a:r>
            <a:r>
              <a:rPr lang="en-GB" sz="1400" b="1" dirty="0"/>
              <a:t> </a:t>
            </a:r>
            <a:r>
              <a:rPr lang="en-GB" sz="1400" b="1" dirty="0" err="1"/>
              <a:t>delovnega</a:t>
            </a:r>
            <a:r>
              <a:rPr lang="en-GB" sz="1400" b="1" dirty="0"/>
              <a:t> </a:t>
            </a:r>
            <a:r>
              <a:rPr lang="en-GB" sz="1400" b="1" dirty="0" err="1" smtClean="0"/>
              <a:t>razmerja</a:t>
            </a:r>
            <a:endParaRPr lang="sl-SI" sz="14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dirty="0" smtClean="0">
                <a:hlinkClick r:id="rId2"/>
              </a:rPr>
              <a:t>v</a:t>
            </a:r>
            <a:r>
              <a:rPr lang="en-GB" sz="1400" dirty="0" err="1" smtClean="0">
                <a:hlinkClick r:id="rId2"/>
              </a:rPr>
              <a:t>loga</a:t>
            </a:r>
            <a:r>
              <a:rPr lang="en-GB" sz="1400" dirty="0" smtClean="0">
                <a:hlinkClick r:id="rId2"/>
              </a:rPr>
              <a:t> </a:t>
            </a:r>
            <a:r>
              <a:rPr lang="en-GB" sz="1400" dirty="0" err="1">
                <a:hlinkClick r:id="rId2"/>
              </a:rPr>
              <a:t>za</a:t>
            </a:r>
            <a:r>
              <a:rPr lang="en-GB" sz="1400" dirty="0">
                <a:hlinkClick r:id="rId2"/>
              </a:rPr>
              <a:t> </a:t>
            </a:r>
            <a:r>
              <a:rPr lang="en-GB" sz="1400" dirty="0" err="1">
                <a:hlinkClick r:id="rId2"/>
              </a:rPr>
              <a:t>izdajo</a:t>
            </a:r>
            <a:r>
              <a:rPr lang="en-GB" sz="1400" dirty="0">
                <a:hlinkClick r:id="rId2"/>
              </a:rPr>
              <a:t> </a:t>
            </a:r>
            <a:r>
              <a:rPr lang="en-GB" sz="1400" dirty="0" err="1">
                <a:hlinkClick r:id="rId2"/>
              </a:rPr>
              <a:t>subvencionirane</a:t>
            </a:r>
            <a:r>
              <a:rPr lang="en-GB" sz="1400" dirty="0">
                <a:hlinkClick r:id="rId2"/>
              </a:rPr>
              <a:t> </a:t>
            </a:r>
            <a:r>
              <a:rPr lang="en-GB" sz="1400" dirty="0" err="1">
                <a:hlinkClick r:id="rId2"/>
              </a:rPr>
              <a:t>vozovnice</a:t>
            </a:r>
            <a:r>
              <a:rPr lang="en-GB" sz="1400" dirty="0"/>
              <a:t> 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b="1" dirty="0" err="1" smtClean="0"/>
              <a:t>osebna</a:t>
            </a:r>
            <a:r>
              <a:rPr lang="en-GB" sz="1400" b="1" dirty="0" smtClean="0"/>
              <a:t> </a:t>
            </a:r>
            <a:r>
              <a:rPr lang="en-GB" sz="1400" b="1" dirty="0" err="1"/>
              <a:t>zglasitev</a:t>
            </a:r>
            <a:r>
              <a:rPr lang="en-GB" sz="1400" b="1" dirty="0"/>
              <a:t> </a:t>
            </a:r>
            <a:r>
              <a:rPr lang="en-GB" sz="1400" b="1" dirty="0" err="1"/>
              <a:t>na</a:t>
            </a:r>
            <a:r>
              <a:rPr lang="en-GB" sz="1400" b="1" dirty="0"/>
              <a:t> </a:t>
            </a:r>
            <a:r>
              <a:rPr lang="en-GB" sz="1400" b="1" dirty="0" err="1"/>
              <a:t>prodajnem</a:t>
            </a:r>
            <a:r>
              <a:rPr lang="en-GB" sz="1400" b="1" dirty="0"/>
              <a:t> </a:t>
            </a:r>
            <a:r>
              <a:rPr lang="en-GB" sz="1400" b="1" dirty="0" err="1" smtClean="0"/>
              <a:t>mestu</a:t>
            </a:r>
            <a:r>
              <a:rPr lang="sl-SI" sz="1400" b="1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 </a:t>
            </a:r>
            <a:r>
              <a:rPr lang="en-GB" sz="1400" b="1" dirty="0" err="1"/>
              <a:t>Železniška</a:t>
            </a:r>
            <a:r>
              <a:rPr lang="en-GB" sz="1400" b="1" dirty="0"/>
              <a:t> </a:t>
            </a:r>
            <a:r>
              <a:rPr lang="en-GB" sz="1400" b="1" dirty="0" err="1"/>
              <a:t>postaja</a:t>
            </a:r>
            <a:r>
              <a:rPr lang="en-GB" sz="1400" b="1" dirty="0"/>
              <a:t> </a:t>
            </a:r>
            <a:r>
              <a:rPr lang="en-GB" sz="1400" b="1" dirty="0" err="1"/>
              <a:t>Celje</a:t>
            </a:r>
            <a:r>
              <a:rPr lang="en-GB" sz="1400" b="1" dirty="0"/>
              <a:t>, </a:t>
            </a:r>
            <a:r>
              <a:rPr lang="en-GB" sz="1400" dirty="0" err="1"/>
              <a:t>Krekov</a:t>
            </a:r>
            <a:r>
              <a:rPr lang="en-GB" sz="1400" dirty="0"/>
              <a:t> </a:t>
            </a:r>
            <a:r>
              <a:rPr lang="en-GB" sz="1400" dirty="0" err="1"/>
              <a:t>trg</a:t>
            </a:r>
            <a:r>
              <a:rPr lang="en-GB" sz="1400" dirty="0"/>
              <a:t> </a:t>
            </a:r>
            <a:r>
              <a:rPr lang="en-GB" sz="1400" dirty="0" smtClean="0"/>
              <a:t>1, </a:t>
            </a:r>
            <a:r>
              <a:rPr lang="en-GB" sz="1400" dirty="0" err="1"/>
              <a:t>Celje</a:t>
            </a:r>
            <a:endParaRPr lang="sl-SI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b="1" dirty="0" smtClean="0"/>
              <a:t>AP </a:t>
            </a:r>
            <a:r>
              <a:rPr lang="sl-SI" sz="1400" b="1" dirty="0"/>
              <a:t>Velenje</a:t>
            </a:r>
            <a:r>
              <a:rPr lang="sl-SI" sz="1400" dirty="0"/>
              <a:t>, Kopališka cesta 2a, Velenje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400" dirty="0" err="1"/>
              <a:t>predloži</a:t>
            </a:r>
            <a:r>
              <a:rPr lang="en-GB" sz="1400" dirty="0"/>
              <a:t> </a:t>
            </a:r>
            <a:r>
              <a:rPr lang="en-GB" sz="1400" b="1" dirty="0" err="1"/>
              <a:t>osebni</a:t>
            </a:r>
            <a:r>
              <a:rPr lang="en-GB" sz="1400" b="1" dirty="0"/>
              <a:t> </a:t>
            </a:r>
            <a:r>
              <a:rPr lang="en-GB" sz="1400" b="1" dirty="0" err="1"/>
              <a:t>dokument</a:t>
            </a:r>
            <a:r>
              <a:rPr lang="en-GB" sz="1400" dirty="0"/>
              <a:t>, </a:t>
            </a:r>
            <a:r>
              <a:rPr lang="en-GB" sz="1400" dirty="0" err="1"/>
              <a:t>izkaznico</a:t>
            </a:r>
            <a:r>
              <a:rPr lang="en-GB" sz="1400" dirty="0"/>
              <a:t> </a:t>
            </a:r>
            <a:r>
              <a:rPr lang="en-GB" sz="1400" dirty="0" err="1"/>
              <a:t>ali</a:t>
            </a:r>
            <a:r>
              <a:rPr lang="en-GB" sz="1400" dirty="0"/>
              <a:t> </a:t>
            </a:r>
            <a:r>
              <a:rPr lang="en-GB" sz="1400" dirty="0" err="1"/>
              <a:t>odločbo</a:t>
            </a:r>
            <a:r>
              <a:rPr lang="en-GB" sz="1400" dirty="0"/>
              <a:t> </a:t>
            </a:r>
            <a:r>
              <a:rPr lang="en-GB" sz="1400" dirty="0" err="1"/>
              <a:t>vojnega</a:t>
            </a:r>
            <a:r>
              <a:rPr lang="en-GB" sz="1400" dirty="0"/>
              <a:t> </a:t>
            </a:r>
            <a:r>
              <a:rPr lang="en-GB" sz="1400" dirty="0" err="1"/>
              <a:t>veterana</a:t>
            </a:r>
            <a:r>
              <a:rPr lang="en-GB" sz="1400" dirty="0"/>
              <a:t> </a:t>
            </a:r>
            <a:r>
              <a:rPr lang="en-GB" sz="1400" dirty="0" err="1"/>
              <a:t>ali</a:t>
            </a:r>
            <a:r>
              <a:rPr lang="en-GB" sz="1400" dirty="0"/>
              <a:t> EU </a:t>
            </a:r>
            <a:r>
              <a:rPr lang="en-GB" sz="1400" dirty="0" err="1"/>
              <a:t>kartico</a:t>
            </a:r>
            <a:r>
              <a:rPr lang="en-GB" sz="1400" dirty="0"/>
              <a:t> </a:t>
            </a:r>
            <a:r>
              <a:rPr lang="en-GB" sz="1400" dirty="0" err="1"/>
              <a:t>ugodnosti</a:t>
            </a:r>
            <a:r>
              <a:rPr lang="en-GB" sz="1400" dirty="0"/>
              <a:t> </a:t>
            </a:r>
            <a:r>
              <a:rPr lang="en-GB" sz="1400" dirty="0" err="1"/>
              <a:t>za</a:t>
            </a:r>
            <a:r>
              <a:rPr lang="en-GB" sz="1400" dirty="0"/>
              <a:t> </a:t>
            </a:r>
            <a:r>
              <a:rPr lang="en-GB" sz="1400" dirty="0" err="1" smtClean="0"/>
              <a:t>invalide</a:t>
            </a:r>
            <a:endParaRPr lang="sl-SI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dirty="0" smtClean="0"/>
              <a:t>v</a:t>
            </a:r>
            <a:r>
              <a:rPr lang="en-GB" sz="1400" dirty="0" err="1" smtClean="0"/>
              <a:t>ozovnica</a:t>
            </a:r>
            <a:r>
              <a:rPr lang="en-GB" sz="1400" dirty="0"/>
              <a:t> je </a:t>
            </a:r>
            <a:r>
              <a:rPr lang="en-GB" sz="1400" dirty="0" err="1"/>
              <a:t>izdana</a:t>
            </a:r>
            <a:r>
              <a:rPr lang="en-GB" sz="1400" dirty="0"/>
              <a:t> </a:t>
            </a:r>
            <a:r>
              <a:rPr lang="en-GB" sz="1400" dirty="0" err="1"/>
              <a:t>na</a:t>
            </a:r>
            <a:r>
              <a:rPr lang="en-GB" sz="1400" dirty="0"/>
              <a:t> </a:t>
            </a:r>
            <a:r>
              <a:rPr lang="en-GB" sz="1400" dirty="0" err="1"/>
              <a:t>ime</a:t>
            </a:r>
            <a:r>
              <a:rPr lang="en-GB" sz="1400" dirty="0"/>
              <a:t> </a:t>
            </a:r>
            <a:r>
              <a:rPr lang="en-GB" sz="1400" dirty="0" err="1"/>
              <a:t>upravičenca</a:t>
            </a:r>
            <a:r>
              <a:rPr lang="en-GB" sz="1400" dirty="0"/>
              <a:t> in </a:t>
            </a:r>
            <a:r>
              <a:rPr lang="en-GB" sz="1400" dirty="0" err="1"/>
              <a:t>ni</a:t>
            </a:r>
            <a:r>
              <a:rPr lang="en-GB" sz="1400" dirty="0"/>
              <a:t> </a:t>
            </a:r>
            <a:r>
              <a:rPr lang="en-GB" sz="1400" dirty="0" err="1" smtClean="0"/>
              <a:t>prenosljiva</a:t>
            </a:r>
            <a:endParaRPr lang="sl-SI" sz="1400" dirty="0" smtClean="0">
              <a:solidFill>
                <a:schemeClr val="tx1"/>
              </a:solidFill>
            </a:endParaRPr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11"/>
          </p:nvPr>
        </p:nvSpPr>
        <p:spPr>
          <a:xfrm>
            <a:off x="6793864" y="5645318"/>
            <a:ext cx="4968875" cy="288925"/>
          </a:xfrm>
        </p:spPr>
        <p:txBody>
          <a:bodyPr/>
          <a:lstStyle/>
          <a:p>
            <a:r>
              <a:rPr lang="sl-SI" dirty="0" smtClean="0"/>
              <a:t>Foto: </a:t>
            </a:r>
            <a:r>
              <a:rPr lang="en-GB" dirty="0" err="1">
                <a:hlinkClick r:id="rId3"/>
              </a:rPr>
              <a:t>lucigerma</a:t>
            </a:r>
            <a:endParaRPr lang="en-US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931" y="2490623"/>
            <a:ext cx="4515136" cy="3010091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0" y="5766158"/>
            <a:ext cx="12192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70562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15496"/>
            <a:ext cx="11071743" cy="1160979"/>
          </a:xfrm>
        </p:spPr>
        <p:txBody>
          <a:bodyPr/>
          <a:lstStyle/>
          <a:p>
            <a:r>
              <a:rPr lang="sl-SI" dirty="0" smtClean="0"/>
              <a:t>Nakup vozovnic in pregledovalnik SŽ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608" y="2097081"/>
            <a:ext cx="5799403" cy="3536061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/>
              <a:t>Nakup vozovnic SŽ in </a:t>
            </a:r>
            <a:r>
              <a:rPr lang="sl-SI" sz="1400" b="1" dirty="0" smtClean="0"/>
              <a:t>IJPP:</a:t>
            </a:r>
            <a:endParaRPr lang="sl-SI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>
                <a:hlinkClick r:id="rId3"/>
              </a:rPr>
              <a:t>spletni nakup</a:t>
            </a:r>
            <a:endParaRPr lang="sl-SI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err="1" smtClean="0"/>
              <a:t>kartomat</a:t>
            </a:r>
            <a:endParaRPr lang="sl-SI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/>
              <a:t>mobilna aplikacija </a:t>
            </a:r>
            <a:r>
              <a:rPr lang="sl-SI" sz="1400" i="1" dirty="0" smtClean="0"/>
              <a:t>Grem z vlakom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p</a:t>
            </a:r>
            <a:r>
              <a:rPr lang="sl-SI" sz="1400" dirty="0" smtClean="0"/>
              <a:t>otniška blagajna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/>
              <a:t>n</a:t>
            </a:r>
            <a:r>
              <a:rPr lang="sl-SI" sz="1400" dirty="0" smtClean="0"/>
              <a:t>a vlaku – pozor: doplačilo 5 eur v kolikor je odprta potniška blagajna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Pregledovalnik</a:t>
            </a:r>
            <a:r>
              <a:rPr lang="sl-SI" sz="14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400" dirty="0" smtClean="0">
                <a:hlinkClick r:id="rId4"/>
              </a:rPr>
              <a:t>vozni redi SŽ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l-SI" dirty="0" smtClean="0"/>
          </a:p>
          <a:p>
            <a:endParaRPr lang="sl-SI" dirty="0"/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744" y="2097081"/>
            <a:ext cx="4968875" cy="3726656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39743" y="5876926"/>
            <a:ext cx="4968875" cy="288925"/>
          </a:xfrm>
        </p:spPr>
        <p:txBody>
          <a:bodyPr/>
          <a:lstStyle/>
          <a:p>
            <a:r>
              <a:rPr lang="sl-SI" dirty="0" smtClean="0"/>
              <a:t>Foto: SŽ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95165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668D0-4AB2-30A5-66C4-66454841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757532"/>
            <a:ext cx="12192000" cy="107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DF05996-6860-C886-63A6-BEA0F22D3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8608" y="1106870"/>
            <a:ext cx="11071743" cy="903085"/>
          </a:xfrm>
        </p:spPr>
        <p:txBody>
          <a:bodyPr/>
          <a:lstStyle/>
          <a:p>
            <a:r>
              <a:rPr lang="sl-SI" dirty="0" smtClean="0"/>
              <a:t>Doplačila</a:t>
            </a:r>
            <a:endParaRPr lang="en-SI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F26F28-3F0C-A5A4-3BA8-BC3E85049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608" y="2051939"/>
            <a:ext cx="5567754" cy="4383367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sl-SI" sz="1400" b="1" dirty="0" smtClean="0"/>
              <a:t>Brez doplačila: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l-SI" sz="1400" dirty="0" smtClean="0"/>
              <a:t>RG - re</a:t>
            </a:r>
            <a:r>
              <a:rPr lang="en-GB" sz="1400" dirty="0" err="1" smtClean="0"/>
              <a:t>gionalni</a:t>
            </a:r>
            <a:r>
              <a:rPr lang="en-GB" sz="1400" dirty="0" smtClean="0"/>
              <a:t> </a:t>
            </a:r>
            <a:r>
              <a:rPr lang="sl-SI" sz="1400" dirty="0" smtClean="0"/>
              <a:t>vlak</a:t>
            </a:r>
            <a:r>
              <a:rPr lang="en-GB" sz="1400" dirty="0"/>
              <a:t> </a:t>
            </a:r>
            <a:endParaRPr lang="sl-SI" sz="1400" dirty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l-SI" sz="1400" dirty="0" smtClean="0"/>
              <a:t>LP oz. LPV - l</a:t>
            </a:r>
            <a:r>
              <a:rPr lang="en-GB" sz="1400" dirty="0" err="1" smtClean="0"/>
              <a:t>okalni</a:t>
            </a:r>
            <a:r>
              <a:rPr lang="en-GB" sz="1400" dirty="0" smtClean="0"/>
              <a:t> </a:t>
            </a:r>
            <a:r>
              <a:rPr lang="en-GB" sz="1400" dirty="0" err="1"/>
              <a:t>potniški</a:t>
            </a:r>
            <a:r>
              <a:rPr lang="en-GB" sz="1400" dirty="0"/>
              <a:t> </a:t>
            </a:r>
            <a:r>
              <a:rPr lang="en-GB" sz="1400" dirty="0" err="1"/>
              <a:t>vlaki</a:t>
            </a:r>
            <a:r>
              <a:rPr lang="en-GB" sz="1400" dirty="0"/>
              <a:t> </a:t>
            </a:r>
            <a:endParaRPr lang="sl-SI" sz="1400" dirty="0" smtClean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v-SE" sz="1400" dirty="0"/>
              <a:t>Prevoz skirojev ali e-skirojev v vlaku je</a:t>
            </a:r>
            <a:r>
              <a:rPr lang="sv-SE" sz="1400" b="1" dirty="0"/>
              <a:t> dovoljen in brezplačen</a:t>
            </a:r>
            <a:r>
              <a:rPr lang="sv-SE" sz="1400" dirty="0"/>
              <a:t>.</a:t>
            </a:r>
            <a:endParaRPr lang="sl-SI" sz="1400" dirty="0" smtClean="0"/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sl-SI" sz="1400" b="1" dirty="0" smtClean="0"/>
              <a:t>Doplačilo </a:t>
            </a:r>
            <a:r>
              <a:rPr lang="sl-SI" sz="1400" b="1" dirty="0" smtClean="0"/>
              <a:t>1,5 </a:t>
            </a:r>
            <a:r>
              <a:rPr lang="sl-SI" sz="1400" b="1" dirty="0"/>
              <a:t>€ </a:t>
            </a:r>
            <a:r>
              <a:rPr lang="sl-SI" sz="1400" b="1" dirty="0" smtClean="0"/>
              <a:t>(nakup možen z </a:t>
            </a:r>
            <a:r>
              <a:rPr lang="sl-SI" sz="1400" b="1" dirty="0"/>
              <a:t>gotovino ali Valu na vlaku</a:t>
            </a:r>
            <a:r>
              <a:rPr lang="sl-SI" sz="1400" b="1" dirty="0" smtClean="0"/>
              <a:t>):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l-SI" sz="1400" dirty="0" smtClean="0"/>
              <a:t>IC - </a:t>
            </a:r>
            <a:r>
              <a:rPr lang="en-GB" sz="1400" dirty="0" smtClean="0"/>
              <a:t>InterCity</a:t>
            </a:r>
            <a:endParaRPr lang="sl-SI" sz="1400" dirty="0" smtClean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l-SI" sz="1400" dirty="0" smtClean="0"/>
              <a:t>EC, EN - </a:t>
            </a:r>
            <a:r>
              <a:rPr lang="en-GB" sz="1400" dirty="0" smtClean="0"/>
              <a:t> </a:t>
            </a:r>
            <a:r>
              <a:rPr lang="en-GB" sz="1400" dirty="0" err="1" smtClean="0"/>
              <a:t>EuroCity</a:t>
            </a:r>
            <a:r>
              <a:rPr lang="sl-SI" sz="1400" dirty="0" smtClean="0"/>
              <a:t>, </a:t>
            </a:r>
            <a:r>
              <a:rPr lang="sl-SI" sz="1400" dirty="0" err="1" smtClean="0"/>
              <a:t>EuroNight</a:t>
            </a:r>
            <a:endParaRPr lang="sl-SI" sz="1400" dirty="0" smtClean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400" dirty="0" smtClean="0"/>
              <a:t>MV</a:t>
            </a:r>
            <a:r>
              <a:rPr lang="sl-SI" sz="1400" dirty="0" smtClean="0"/>
              <a:t> - m</a:t>
            </a:r>
            <a:r>
              <a:rPr lang="en-GB" sz="1400" dirty="0" err="1" smtClean="0"/>
              <a:t>ednarodni</a:t>
            </a:r>
            <a:r>
              <a:rPr lang="en-GB" sz="1400" dirty="0" smtClean="0"/>
              <a:t> </a:t>
            </a:r>
            <a:r>
              <a:rPr lang="en-GB" sz="1400" dirty="0" err="1"/>
              <a:t>vlaki</a:t>
            </a:r>
            <a:r>
              <a:rPr lang="en-GB" sz="1400" dirty="0"/>
              <a:t> </a:t>
            </a:r>
            <a:endParaRPr lang="sl-SI" sz="1400" dirty="0" smtClean="0"/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sl-SI" sz="1400" b="1" dirty="0" smtClean="0"/>
              <a:t>Doplačilo </a:t>
            </a:r>
            <a:r>
              <a:rPr lang="sl-SI" sz="1400" b="1" dirty="0"/>
              <a:t>3 </a:t>
            </a:r>
            <a:r>
              <a:rPr lang="sl-SI" sz="1400" b="1" dirty="0" smtClean="0"/>
              <a:t>€: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sl-SI" sz="1400" dirty="0" smtClean="0"/>
              <a:t>ICS </a:t>
            </a:r>
            <a:r>
              <a:rPr lang="sl-SI" sz="1400" dirty="0"/>
              <a:t>- </a:t>
            </a:r>
            <a:r>
              <a:rPr lang="en-GB" sz="1400" dirty="0" err="1"/>
              <a:t>Vlaki</a:t>
            </a:r>
            <a:r>
              <a:rPr lang="en-GB" sz="1400" dirty="0"/>
              <a:t> InterCity </a:t>
            </a:r>
            <a:r>
              <a:rPr lang="en-GB" sz="1400" dirty="0" err="1"/>
              <a:t>Slovenija</a:t>
            </a:r>
            <a:r>
              <a:rPr lang="sl-SI" sz="1400" dirty="0"/>
              <a:t>, </a:t>
            </a:r>
            <a:r>
              <a:rPr lang="sl-SI" sz="1400" dirty="0" smtClean="0"/>
              <a:t>Ljubljana </a:t>
            </a:r>
            <a:r>
              <a:rPr lang="sl-SI" sz="1400" dirty="0"/>
              <a:t>– Maribor </a:t>
            </a:r>
            <a:endParaRPr lang="sl-SI" sz="1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l-SI" sz="1400" b="1" dirty="0" smtClean="0"/>
              <a:t>Doplačilo za 1. razred, se spreminja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l-SI" sz="1400" b="1" dirty="0" smtClean="0"/>
              <a:t>Doplačilo za kolo 1,5 €, velja ves dan</a:t>
            </a:r>
            <a:endParaRPr lang="en-GB" sz="1400" b="1" dirty="0"/>
          </a:p>
          <a:p>
            <a:endParaRPr lang="en-GB" dirty="0"/>
          </a:p>
          <a:p>
            <a:endParaRPr lang="en-GB" dirty="0"/>
          </a:p>
          <a:p>
            <a:endParaRPr lang="sl-SI" dirty="0" smtClean="0"/>
          </a:p>
          <a:p>
            <a:endParaRPr lang="sl-SI" dirty="0"/>
          </a:p>
          <a:p>
            <a:endParaRPr lang="en-SI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1C211D-0CA2-F59F-E147-78327B02D5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476" y="2124945"/>
            <a:ext cx="4968875" cy="3229768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DF06DE-1864-9A7E-7AA5-F810CC6468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1476" y="5588001"/>
            <a:ext cx="4968875" cy="288925"/>
          </a:xfrm>
        </p:spPr>
        <p:txBody>
          <a:bodyPr/>
          <a:lstStyle/>
          <a:p>
            <a:r>
              <a:rPr lang="sl-SI" dirty="0" smtClean="0"/>
              <a:t> </a:t>
            </a:r>
            <a:r>
              <a:rPr lang="sl-SI" dirty="0" err="1" smtClean="0"/>
              <a:t>Foto:Slovenske</a:t>
            </a:r>
            <a:r>
              <a:rPr lang="sl-SI" dirty="0" smtClean="0"/>
              <a:t> železnice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40694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12129</TotalTime>
  <Words>683</Words>
  <Application>Microsoft Office PowerPoint</Application>
  <PresentationFormat>Širokozaslonsko</PresentationFormat>
  <Paragraphs>173</Paragraphs>
  <Slides>18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18</vt:i4>
      </vt:variant>
    </vt:vector>
  </HeadingPairs>
  <TitlesOfParts>
    <vt:vector size="23" baseType="lpstr">
      <vt:lpstr>Arial</vt:lpstr>
      <vt:lpstr>Wingdings</vt:lpstr>
      <vt:lpstr>Poppins ExtraBold</vt:lpstr>
      <vt:lpstr>Calibri</vt:lpstr>
      <vt:lpstr>Office Theme</vt:lpstr>
      <vt:lpstr>NA AVTOBUS IN VLAK  ZNA VSAK</vt:lpstr>
      <vt:lpstr>Kdo je CIPRA in kaj počnemo?  </vt:lpstr>
      <vt:lpstr>Kako je javni prevoz v Sloveniji organiziran?</vt:lpstr>
      <vt:lpstr>Družba za upravljanje javnega potniškega prometa </vt:lpstr>
      <vt:lpstr>Enotne vozovnice - IJPP </vt:lpstr>
      <vt:lpstr>Enotne vozovnice - IJPP </vt:lpstr>
      <vt:lpstr>Upokojenci, starejši od 65 let, invalidi in vojni veterani  </vt:lpstr>
      <vt:lpstr>Nakup vozovnic in pregledovalnik SŽ</vt:lpstr>
      <vt:lpstr>Doplačila</vt:lpstr>
      <vt:lpstr>Dobro je vedeti</vt:lpstr>
      <vt:lpstr>Nakup vozovnice NOMAGO</vt:lpstr>
      <vt:lpstr>Nakup vozovnice AP Ljubljana </vt:lpstr>
      <vt:lpstr>Pomoč uporabnikom </vt:lpstr>
      <vt:lpstr>Šoštanj, kako do nas? </vt:lpstr>
      <vt:lpstr>Načrtovanje izletov</vt:lpstr>
      <vt:lpstr>Kolesarjenje </vt:lpstr>
      <vt:lpstr>Dodatno o prometu  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Uporabnik</cp:lastModifiedBy>
  <cp:revision>187</cp:revision>
  <dcterms:created xsi:type="dcterms:W3CDTF">2025-02-11T11:32:53Z</dcterms:created>
  <dcterms:modified xsi:type="dcterms:W3CDTF">2025-09-16T10:22:09Z</dcterms:modified>
</cp:coreProperties>
</file>